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2" r:id="rId2"/>
    <p:sldId id="293" r:id="rId3"/>
    <p:sldId id="294" r:id="rId4"/>
    <p:sldId id="263" r:id="rId5"/>
    <p:sldId id="264" r:id="rId6"/>
    <p:sldId id="266" r:id="rId7"/>
    <p:sldId id="265" r:id="rId8"/>
    <p:sldId id="278" r:id="rId9"/>
    <p:sldId id="279" r:id="rId10"/>
    <p:sldId id="296" r:id="rId11"/>
    <p:sldId id="276" r:id="rId12"/>
    <p:sldId id="297" r:id="rId13"/>
    <p:sldId id="298" r:id="rId14"/>
    <p:sldId id="299" r:id="rId15"/>
    <p:sldId id="300" r:id="rId16"/>
    <p:sldId id="277" r:id="rId17"/>
    <p:sldId id="303" r:id="rId18"/>
    <p:sldId id="304" r:id="rId19"/>
    <p:sldId id="269" r:id="rId20"/>
    <p:sldId id="305" r:id="rId21"/>
    <p:sldId id="282" r:id="rId22"/>
    <p:sldId id="306" r:id="rId23"/>
    <p:sldId id="307" r:id="rId24"/>
    <p:sldId id="308" r:id="rId25"/>
    <p:sldId id="309" r:id="rId26"/>
    <p:sldId id="310" r:id="rId27"/>
    <p:sldId id="311" r:id="rId28"/>
    <p:sldId id="313" r:id="rId29"/>
    <p:sldId id="314" r:id="rId30"/>
    <p:sldId id="315" r:id="rId31"/>
    <p:sldId id="316" r:id="rId32"/>
    <p:sldId id="317" r:id="rId33"/>
    <p:sldId id="318" r:id="rId34"/>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41" autoAdjust="0"/>
    <p:restoredTop sz="92675" autoAdjust="0"/>
  </p:normalViewPr>
  <p:slideViewPr>
    <p:cSldViewPr>
      <p:cViewPr>
        <p:scale>
          <a:sx n="150" d="100"/>
          <a:sy n="150" d="100"/>
        </p:scale>
        <p:origin x="320" y="-19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5AD4824-6841-44A1-A823-30BC8FCF6CB8}" type="datetime1">
              <a:rPr lang="en-US"/>
              <a:pPr/>
              <a:t>3/27/16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4DAB0C2-4BA6-4444-B70B-D2073C28666C}" type="slidenum">
              <a:rPr lang="en-US"/>
              <a:pPr/>
              <a:t>‹#›</a:t>
            </a:fld>
            <a:endParaRPr lang="en-US"/>
          </a:p>
        </p:txBody>
      </p:sp>
    </p:spTree>
    <p:extLst>
      <p:ext uri="{BB962C8B-B14F-4D97-AF65-F5344CB8AC3E}">
        <p14:creationId xmlns:p14="http://schemas.microsoft.com/office/powerpoint/2010/main" val="251095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a:t>
            </a:r>
            <a:r>
              <a:rPr lang="en-US" baseline="0" dirty="0" smtClean="0"/>
              <a:t> Menu, Table of Contents or other?</a:t>
            </a:r>
          </a:p>
        </p:txBody>
      </p:sp>
      <p:sp>
        <p:nvSpPr>
          <p:cNvPr id="4" name="Slide Number Placeholder 3"/>
          <p:cNvSpPr>
            <a:spLocks noGrp="1"/>
          </p:cNvSpPr>
          <p:nvPr>
            <p:ph type="sldNum" sz="quarter" idx="10"/>
          </p:nvPr>
        </p:nvSpPr>
        <p:spPr/>
        <p:txBody>
          <a:bodyPr/>
          <a:lstStyle/>
          <a:p>
            <a:fld id="{74DAB0C2-4BA6-4444-B70B-D2073C28666C}" type="slidenum">
              <a:rPr lang="en-US" smtClean="0"/>
              <a:pPr/>
              <a:t>2</a:t>
            </a:fld>
            <a:endParaRPr lang="en-US"/>
          </a:p>
        </p:txBody>
      </p:sp>
    </p:spTree>
    <p:extLst>
      <p:ext uri="{BB962C8B-B14F-4D97-AF65-F5344CB8AC3E}">
        <p14:creationId xmlns:p14="http://schemas.microsoft.com/office/powerpoint/2010/main" val="1118076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each question, drag and drop the correct answer from the choices given on the left to the question on the left. Once you have selected answered all questions, click submit to see how you did.</a:t>
            </a:r>
          </a:p>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30</a:t>
            </a:fld>
            <a:endParaRPr lang="en-US"/>
          </a:p>
        </p:txBody>
      </p:sp>
    </p:spTree>
    <p:extLst>
      <p:ext uri="{BB962C8B-B14F-4D97-AF65-F5344CB8AC3E}">
        <p14:creationId xmlns:p14="http://schemas.microsoft.com/office/powerpoint/2010/main" val="18348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4</a:t>
            </a:fld>
            <a:endParaRPr lang="en-US"/>
          </a:p>
        </p:txBody>
      </p:sp>
    </p:spTree>
    <p:extLst>
      <p:ext uri="{BB962C8B-B14F-4D97-AF65-F5344CB8AC3E}">
        <p14:creationId xmlns:p14="http://schemas.microsoft.com/office/powerpoint/2010/main" val="106677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6</a:t>
            </a:fld>
            <a:endParaRPr lang="en-US"/>
          </a:p>
        </p:txBody>
      </p:sp>
    </p:spTree>
    <p:extLst>
      <p:ext uri="{BB962C8B-B14F-4D97-AF65-F5344CB8AC3E}">
        <p14:creationId xmlns:p14="http://schemas.microsoft.com/office/powerpoint/2010/main" val="383407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14</a:t>
            </a:fld>
            <a:endParaRPr lang="en-US"/>
          </a:p>
        </p:txBody>
      </p:sp>
    </p:spTree>
    <p:extLst>
      <p:ext uri="{BB962C8B-B14F-4D97-AF65-F5344CB8AC3E}">
        <p14:creationId xmlns:p14="http://schemas.microsoft.com/office/powerpoint/2010/main" val="109419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Chief elected official of each member county (county chairperson) / concurrent with elected term</a:t>
            </a:r>
          </a:p>
          <a:p>
            <a:pPr marL="171450" indent="-171450">
              <a:buFont typeface="Arial" panose="020B0604020202020204" pitchFamily="34" charset="0"/>
              <a:buChar char="•"/>
            </a:pPr>
            <a:r>
              <a:rPr lang="en-US" dirty="0" smtClean="0"/>
              <a:t>Elected officials from one municipality in each county / concurrent with elected term</a:t>
            </a:r>
          </a:p>
          <a:p>
            <a:pPr marL="171450" indent="-171450">
              <a:buFont typeface="Arial" panose="020B0604020202020204" pitchFamily="34" charset="0"/>
              <a:buChar char="•"/>
            </a:pPr>
            <a:r>
              <a:rPr lang="en-US" dirty="0" smtClean="0"/>
              <a:t>Governor-appointed residents including school board member or superintendent  / two years</a:t>
            </a:r>
          </a:p>
          <a:p>
            <a:pPr marL="171450" indent="-171450">
              <a:buFont typeface="Arial" panose="020B0604020202020204" pitchFamily="34" charset="0"/>
              <a:buChar char="•"/>
            </a:pPr>
            <a:r>
              <a:rPr lang="en-US" dirty="0" smtClean="0"/>
              <a:t>Nonpublic member appointed by Lieutenant Governor / two years</a:t>
            </a:r>
          </a:p>
          <a:p>
            <a:pPr marL="171450" indent="-171450">
              <a:buFont typeface="Arial" panose="020B0604020202020204" pitchFamily="34" charset="0"/>
              <a:buChar char="•"/>
            </a:pPr>
            <a:r>
              <a:rPr lang="en-US" dirty="0" smtClean="0"/>
              <a:t>Nonpublic member appointed by Speaker of the House / two years</a:t>
            </a:r>
          </a:p>
          <a:p>
            <a:pPr marL="171450" indent="-171450">
              <a:buFont typeface="Arial" panose="020B0604020202020204" pitchFamily="34" charset="0"/>
              <a:buChar char="•"/>
            </a:pPr>
            <a:r>
              <a:rPr lang="en-US" dirty="0" smtClean="0"/>
              <a:t>Additional members if required to comply with laws or regulations / one year</a:t>
            </a:r>
          </a:p>
        </p:txBody>
      </p:sp>
      <p:sp>
        <p:nvSpPr>
          <p:cNvPr id="4" name="Slide Number Placeholder 3"/>
          <p:cNvSpPr>
            <a:spLocks noGrp="1"/>
          </p:cNvSpPr>
          <p:nvPr>
            <p:ph type="sldNum" sz="quarter" idx="10"/>
          </p:nvPr>
        </p:nvSpPr>
        <p:spPr/>
        <p:txBody>
          <a:bodyPr/>
          <a:lstStyle/>
          <a:p>
            <a:fld id="{74DAB0C2-4BA6-4444-B70B-D2073C28666C}" type="slidenum">
              <a:rPr lang="en-US" smtClean="0"/>
              <a:pPr/>
              <a:t>16</a:t>
            </a:fld>
            <a:endParaRPr lang="en-US"/>
          </a:p>
        </p:txBody>
      </p:sp>
    </p:spTree>
    <p:extLst>
      <p:ext uri="{BB962C8B-B14F-4D97-AF65-F5344CB8AC3E}">
        <p14:creationId xmlns:p14="http://schemas.microsoft.com/office/powerpoint/2010/main" val="51000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20</a:t>
            </a:fld>
            <a:endParaRPr lang="en-US"/>
          </a:p>
        </p:txBody>
      </p:sp>
    </p:spTree>
    <p:extLst>
      <p:ext uri="{BB962C8B-B14F-4D97-AF65-F5344CB8AC3E}">
        <p14:creationId xmlns:p14="http://schemas.microsoft.com/office/powerpoint/2010/main" val="379781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23</a:t>
            </a:fld>
            <a:endParaRPr lang="en-US"/>
          </a:p>
        </p:txBody>
      </p:sp>
    </p:spTree>
    <p:extLst>
      <p:ext uri="{BB962C8B-B14F-4D97-AF65-F5344CB8AC3E}">
        <p14:creationId xmlns:p14="http://schemas.microsoft.com/office/powerpoint/2010/main" val="24686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25</a:t>
            </a:fld>
            <a:endParaRPr lang="en-US"/>
          </a:p>
        </p:txBody>
      </p:sp>
    </p:spTree>
    <p:extLst>
      <p:ext uri="{BB962C8B-B14F-4D97-AF65-F5344CB8AC3E}">
        <p14:creationId xmlns:p14="http://schemas.microsoft.com/office/powerpoint/2010/main" val="318544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AB0C2-4BA6-4444-B70B-D2073C28666C}" type="slidenum">
              <a:rPr lang="en-US" smtClean="0"/>
              <a:pPr/>
              <a:t>26</a:t>
            </a:fld>
            <a:endParaRPr lang="en-US"/>
          </a:p>
        </p:txBody>
      </p:sp>
    </p:spTree>
    <p:extLst>
      <p:ext uri="{BB962C8B-B14F-4D97-AF65-F5344CB8AC3E}">
        <p14:creationId xmlns:p14="http://schemas.microsoft.com/office/powerpoint/2010/main" val="40813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084052" y="141301"/>
            <a:ext cx="2209800" cy="304800"/>
          </a:xfrm>
          <a:prstGeom prst="rect">
            <a:avLst/>
          </a:prstGeom>
        </p:spPr>
        <p:txBody>
          <a:bodyPr/>
          <a:lstStyle>
            <a:lvl1pPr marL="0" indent="0">
              <a:buNone/>
              <a:defRPr sz="1200">
                <a:solidFill>
                  <a:schemeClr val="tx1">
                    <a:lumMod val="75000"/>
                    <a:lumOff val="25000"/>
                  </a:schemeClr>
                </a:solidFill>
              </a:defRPr>
            </a:lvl1pPr>
            <a:lvl2pPr marL="457200" indent="0">
              <a:buNone/>
              <a:defRPr sz="1200">
                <a:solidFill>
                  <a:schemeClr val="tx1">
                    <a:lumMod val="75000"/>
                    <a:lumOff val="25000"/>
                  </a:schemeClr>
                </a:solidFill>
              </a:defRPr>
            </a:lvl2pPr>
            <a:lvl3pPr>
              <a:defRPr sz="1100"/>
            </a:lvl3pPr>
            <a:lvl4pPr>
              <a:defRPr sz="1100"/>
            </a:lvl4pPr>
            <a:lvl5pPr>
              <a:defRPr sz="1100"/>
            </a:lvl5pPr>
          </a:lstStyle>
          <a:p>
            <a:pPr lvl="0"/>
            <a:r>
              <a:rPr lang="en-US" dirty="0" smtClean="0"/>
              <a:t>Click to edit Master text styles</a:t>
            </a:r>
          </a:p>
          <a:p>
            <a:pPr lvl="1"/>
            <a:endParaRPr lang="en-US" dirty="0" smtClean="0"/>
          </a:p>
        </p:txBody>
      </p:sp>
      <p:sp>
        <p:nvSpPr>
          <p:cNvPr id="9" name="Text Placeholder 7"/>
          <p:cNvSpPr>
            <a:spLocks noGrp="1"/>
          </p:cNvSpPr>
          <p:nvPr>
            <p:ph type="body" sz="quarter" idx="11"/>
          </p:nvPr>
        </p:nvSpPr>
        <p:spPr>
          <a:xfrm>
            <a:off x="4045792" y="141301"/>
            <a:ext cx="2812208" cy="304800"/>
          </a:xfrm>
          <a:prstGeom prst="rect">
            <a:avLst/>
          </a:prstGeom>
        </p:spPr>
        <p:txBody>
          <a:bodyPr/>
          <a:lstStyle>
            <a:lvl1pPr marL="0" indent="0">
              <a:buNone/>
              <a:defRPr sz="1200"/>
            </a:lvl1pPr>
            <a:lvl2pPr>
              <a:defRPr sz="1100"/>
            </a:lvl2pPr>
            <a:lvl3pPr>
              <a:defRPr sz="1100"/>
            </a:lvl3pPr>
            <a:lvl4pPr>
              <a:defRPr sz="1100"/>
            </a:lvl4pPr>
            <a:lvl5pPr>
              <a:defRPr sz="1100"/>
            </a:lvl5pPr>
          </a:lstStyle>
          <a:p>
            <a:pPr lvl="0"/>
            <a:r>
              <a:rPr lang="en-US" dirty="0" smtClean="0"/>
              <a:t>Click to edit Master text styles</a:t>
            </a:r>
          </a:p>
        </p:txBody>
      </p:sp>
      <p:sp>
        <p:nvSpPr>
          <p:cNvPr id="16" name="Text Placeholder 14"/>
          <p:cNvSpPr>
            <a:spLocks noGrp="1"/>
          </p:cNvSpPr>
          <p:nvPr>
            <p:ph type="body" sz="quarter" idx="13"/>
          </p:nvPr>
        </p:nvSpPr>
        <p:spPr>
          <a:xfrm>
            <a:off x="7443156" y="141301"/>
            <a:ext cx="1411862" cy="228600"/>
          </a:xfrm>
          <a:prstGeom prst="rect">
            <a:avLst/>
          </a:prstGeom>
        </p:spPr>
        <p:txBody>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endParaRPr lang="en-US" dirty="0" smtClean="0"/>
          </a:p>
        </p:txBody>
      </p:sp>
      <p:sp>
        <p:nvSpPr>
          <p:cNvPr id="18" name="Text Placeholder 17"/>
          <p:cNvSpPr>
            <a:spLocks noGrp="1"/>
          </p:cNvSpPr>
          <p:nvPr>
            <p:ph type="body" sz="quarter" idx="14"/>
          </p:nvPr>
        </p:nvSpPr>
        <p:spPr>
          <a:xfrm>
            <a:off x="6858000" y="647700"/>
            <a:ext cx="2103120" cy="2103120"/>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smtClean="0"/>
              <a:t>Click to edit Master text styles</a:t>
            </a:r>
          </a:p>
        </p:txBody>
      </p:sp>
      <p:sp>
        <p:nvSpPr>
          <p:cNvPr id="19" name="Text Placeholder 17"/>
          <p:cNvSpPr>
            <a:spLocks noGrp="1"/>
          </p:cNvSpPr>
          <p:nvPr>
            <p:ph type="body" sz="quarter" idx="15"/>
          </p:nvPr>
        </p:nvSpPr>
        <p:spPr>
          <a:xfrm>
            <a:off x="6886575" y="2867025"/>
            <a:ext cx="2103120" cy="1298448"/>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smtClean="0"/>
              <a:t>Click to edit Master text styles</a:t>
            </a:r>
          </a:p>
        </p:txBody>
      </p:sp>
      <p:sp>
        <p:nvSpPr>
          <p:cNvPr id="20" name="Text Placeholder 17"/>
          <p:cNvSpPr>
            <a:spLocks noGrp="1"/>
          </p:cNvSpPr>
          <p:nvPr>
            <p:ph type="body" sz="quarter" idx="16"/>
          </p:nvPr>
        </p:nvSpPr>
        <p:spPr>
          <a:xfrm>
            <a:off x="276224" y="5553073"/>
            <a:ext cx="8734425" cy="1106424"/>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smtClean="0"/>
              <a:t>Click to edit Master text styles</a:t>
            </a:r>
          </a:p>
        </p:txBody>
      </p:sp>
      <p:sp>
        <p:nvSpPr>
          <p:cNvPr id="10" name="Text Placeholder 17"/>
          <p:cNvSpPr>
            <a:spLocks noGrp="1"/>
          </p:cNvSpPr>
          <p:nvPr>
            <p:ph type="body" sz="quarter" idx="17"/>
          </p:nvPr>
        </p:nvSpPr>
        <p:spPr>
          <a:xfrm>
            <a:off x="6886575" y="4324350"/>
            <a:ext cx="2103120" cy="1161288"/>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81915181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228600" y="152400"/>
            <a:ext cx="8686800" cy="5257800"/>
          </a:xfrm>
          <a:prstGeom prst="rect">
            <a:avLst/>
          </a:prstGeom>
          <a:solidFill>
            <a:srgbClr val="FFFFFF"/>
          </a:solidFill>
          <a:ln w="9525">
            <a:solidFill>
              <a:srgbClr val="000000"/>
            </a:solidFill>
            <a:miter lim="800000"/>
            <a:headEnd/>
            <a:tailEnd/>
          </a:ln>
        </p:spPr>
        <p:txBody>
          <a:bodyPr wrap="none" anchor="ctr"/>
          <a:lstStyle/>
          <a:p>
            <a:pPr algn="ctr" eaLnBrk="0" hangingPunct="0"/>
            <a:endParaRPr lang="en-US" sz="1200">
              <a:solidFill>
                <a:srgbClr val="000000"/>
              </a:solidFill>
              <a:latin typeface="Calibri" charset="0"/>
            </a:endParaRPr>
          </a:p>
        </p:txBody>
      </p:sp>
      <p:sp>
        <p:nvSpPr>
          <p:cNvPr id="8" name="Text Box 9"/>
          <p:cNvSpPr txBox="1">
            <a:spLocks noChangeArrowheads="1"/>
          </p:cNvSpPr>
          <p:nvPr userDrawn="1"/>
        </p:nvSpPr>
        <p:spPr bwMode="auto">
          <a:xfrm>
            <a:off x="190500" y="153988"/>
            <a:ext cx="2667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smtClean="0">
                <a:solidFill>
                  <a:srgbClr val="000000"/>
                </a:solidFill>
                <a:latin typeface="Calibri" charset="0"/>
              </a:rPr>
              <a:t>Project name: </a:t>
            </a:r>
            <a:endParaRPr lang="en-US" sz="1050" dirty="0">
              <a:solidFill>
                <a:srgbClr val="000000"/>
              </a:solidFill>
              <a:latin typeface="Times" charset="0"/>
            </a:endParaRPr>
          </a:p>
        </p:txBody>
      </p:sp>
      <p:sp>
        <p:nvSpPr>
          <p:cNvPr id="9" name="Line 11"/>
          <p:cNvSpPr>
            <a:spLocks noChangeShapeType="1"/>
          </p:cNvSpPr>
          <p:nvPr userDrawn="1"/>
        </p:nvSpPr>
        <p:spPr bwMode="auto">
          <a:xfrm flipV="1">
            <a:off x="6858000" y="152400"/>
            <a:ext cx="0" cy="5791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4"/>
          <p:cNvSpPr>
            <a:spLocks noChangeShapeType="1"/>
          </p:cNvSpPr>
          <p:nvPr userDrawn="1"/>
        </p:nvSpPr>
        <p:spPr bwMode="auto">
          <a:xfrm>
            <a:off x="228600" y="457200"/>
            <a:ext cx="8686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5"/>
          <p:cNvSpPr>
            <a:spLocks noChangeShapeType="1"/>
          </p:cNvSpPr>
          <p:nvPr userDrawn="1"/>
        </p:nvSpPr>
        <p:spPr bwMode="auto">
          <a:xfrm>
            <a:off x="3276600" y="152400"/>
            <a:ext cx="0" cy="30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20"/>
          <p:cNvSpPr>
            <a:spLocks noChangeArrowheads="1"/>
          </p:cNvSpPr>
          <p:nvPr userDrawn="1"/>
        </p:nvSpPr>
        <p:spPr bwMode="auto">
          <a:xfrm>
            <a:off x="6858000" y="26670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smtClean="0">
                <a:solidFill>
                  <a:srgbClr val="000000"/>
                </a:solidFill>
                <a:latin typeface="Calibri" charset="0"/>
              </a:rPr>
              <a:t> Navigation:</a:t>
            </a:r>
            <a:endParaRPr lang="en-US" sz="2000" dirty="0">
              <a:solidFill>
                <a:srgbClr val="000000"/>
              </a:solidFill>
              <a:latin typeface="Times" charset="0"/>
            </a:endParaRPr>
          </a:p>
        </p:txBody>
      </p:sp>
      <p:sp>
        <p:nvSpPr>
          <p:cNvPr id="13" name="Rectangle 23"/>
          <p:cNvSpPr>
            <a:spLocks noChangeArrowheads="1"/>
          </p:cNvSpPr>
          <p:nvPr userDrawn="1"/>
        </p:nvSpPr>
        <p:spPr bwMode="auto">
          <a:xfrm>
            <a:off x="6858000" y="4572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smtClean="0">
                <a:solidFill>
                  <a:srgbClr val="000000"/>
                </a:solidFill>
                <a:latin typeface="Calibri" charset="0"/>
              </a:rPr>
              <a:t>Graphic info:</a:t>
            </a:r>
            <a:endParaRPr lang="en-US" sz="2000" dirty="0">
              <a:solidFill>
                <a:srgbClr val="000000"/>
              </a:solidFill>
              <a:latin typeface="Times" charset="0"/>
            </a:endParaRPr>
          </a:p>
        </p:txBody>
      </p:sp>
      <p:sp>
        <p:nvSpPr>
          <p:cNvPr id="14" name="Text Box 24"/>
          <p:cNvSpPr txBox="1">
            <a:spLocks noChangeArrowheads="1"/>
          </p:cNvSpPr>
          <p:nvPr userDrawn="1"/>
        </p:nvSpPr>
        <p:spPr bwMode="auto">
          <a:xfrm>
            <a:off x="6858000" y="153988"/>
            <a:ext cx="76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smtClean="0">
                <a:solidFill>
                  <a:srgbClr val="000000"/>
                </a:solidFill>
                <a:latin typeface="Calibri" charset="0"/>
              </a:rPr>
              <a:t>Screen #:   </a:t>
            </a:r>
            <a:endParaRPr lang="en-US" sz="1100" dirty="0">
              <a:solidFill>
                <a:srgbClr val="000000"/>
              </a:solidFill>
              <a:latin typeface="Times" charset="0"/>
            </a:endParaRPr>
          </a:p>
        </p:txBody>
      </p:sp>
      <p:sp>
        <p:nvSpPr>
          <p:cNvPr id="15" name="Rectangle 29"/>
          <p:cNvSpPr>
            <a:spLocks noChangeArrowheads="1"/>
          </p:cNvSpPr>
          <p:nvPr userDrawn="1"/>
        </p:nvSpPr>
        <p:spPr bwMode="auto">
          <a:xfrm>
            <a:off x="228600" y="5410200"/>
            <a:ext cx="8686800" cy="1219200"/>
          </a:xfrm>
          <a:prstGeom prst="rect">
            <a:avLst/>
          </a:prstGeom>
          <a:solidFill>
            <a:srgbClr val="FFFFFF"/>
          </a:solidFill>
          <a:ln w="9525">
            <a:solidFill>
              <a:srgbClr val="000000"/>
            </a:solidFill>
            <a:miter lim="800000"/>
            <a:headEnd/>
            <a:tailEnd/>
          </a:ln>
        </p:spPr>
        <p:txBody>
          <a:bodyPr wrap="none" anchor="ctr"/>
          <a:lstStyle/>
          <a:p>
            <a:pPr eaLnBrk="0" hangingPunct="0"/>
            <a:endParaRPr lang="en-US" sz="2400" dirty="0">
              <a:solidFill>
                <a:srgbClr val="000000"/>
              </a:solidFill>
              <a:latin typeface="Times" charset="0"/>
            </a:endParaRPr>
          </a:p>
        </p:txBody>
      </p:sp>
      <p:sp>
        <p:nvSpPr>
          <p:cNvPr id="16" name="Text Box 30"/>
          <p:cNvSpPr txBox="1">
            <a:spLocks noChangeArrowheads="1"/>
          </p:cNvSpPr>
          <p:nvPr userDrawn="1"/>
        </p:nvSpPr>
        <p:spPr bwMode="auto">
          <a:xfrm>
            <a:off x="285750" y="5415945"/>
            <a:ext cx="5693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smtClean="0">
                <a:solidFill>
                  <a:srgbClr val="000000"/>
                </a:solidFill>
                <a:latin typeface="Calibri" charset="0"/>
              </a:rPr>
              <a:t>Audio:</a:t>
            </a:r>
            <a:endParaRPr lang="en-US" sz="1100" dirty="0">
              <a:solidFill>
                <a:srgbClr val="000000"/>
              </a:solidFill>
              <a:latin typeface="Times" charset="0"/>
            </a:endParaRPr>
          </a:p>
        </p:txBody>
      </p:sp>
      <p:sp>
        <p:nvSpPr>
          <p:cNvPr id="17" name="TextBox 24"/>
          <p:cNvSpPr txBox="1">
            <a:spLocks noChangeArrowheads="1"/>
          </p:cNvSpPr>
          <p:nvPr userDrawn="1"/>
        </p:nvSpPr>
        <p:spPr bwMode="auto">
          <a:xfrm>
            <a:off x="304800" y="6019800"/>
            <a:ext cx="800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sz="1200">
              <a:latin typeface="Calibri" charset="0"/>
            </a:endParaRPr>
          </a:p>
        </p:txBody>
      </p:sp>
      <p:sp>
        <p:nvSpPr>
          <p:cNvPr id="18" name="TextBox 17"/>
          <p:cNvSpPr txBox="1"/>
          <p:nvPr userDrawn="1"/>
        </p:nvSpPr>
        <p:spPr>
          <a:xfrm>
            <a:off x="228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19" name="Text Box 24"/>
          <p:cNvSpPr txBox="1">
            <a:spLocks noChangeArrowheads="1"/>
          </p:cNvSpPr>
          <p:nvPr userDrawn="1"/>
        </p:nvSpPr>
        <p:spPr bwMode="auto">
          <a:xfrm>
            <a:off x="3238500" y="153988"/>
            <a:ext cx="2438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smtClean="0">
                <a:solidFill>
                  <a:srgbClr val="000000"/>
                </a:solidFill>
                <a:latin typeface="Calibri" charset="0"/>
              </a:rPr>
              <a:t>Screen title: </a:t>
            </a:r>
            <a:endParaRPr lang="en-US" sz="1100" dirty="0">
              <a:solidFill>
                <a:srgbClr val="000000"/>
              </a:solidFill>
              <a:latin typeface="Times" charset="0"/>
            </a:endParaRPr>
          </a:p>
        </p:txBody>
      </p:sp>
      <p:sp>
        <p:nvSpPr>
          <p:cNvPr id="20" name="Rectangle 20"/>
          <p:cNvSpPr>
            <a:spLocks noChangeArrowheads="1"/>
          </p:cNvSpPr>
          <p:nvPr userDrawn="1"/>
        </p:nvSpPr>
        <p:spPr bwMode="auto">
          <a:xfrm>
            <a:off x="6858000" y="41148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smtClean="0">
                <a:solidFill>
                  <a:srgbClr val="000000"/>
                </a:solidFill>
                <a:latin typeface="Calibri" charset="0"/>
              </a:rPr>
              <a:t> Reviewer</a:t>
            </a:r>
            <a:r>
              <a:rPr lang="en-US" sz="1100" b="1" baseline="0" dirty="0" smtClean="0">
                <a:solidFill>
                  <a:srgbClr val="000000"/>
                </a:solidFill>
                <a:latin typeface="Calibri" charset="0"/>
              </a:rPr>
              <a:t> comments</a:t>
            </a:r>
            <a:r>
              <a:rPr lang="en-US" sz="1100" b="1" dirty="0" smtClean="0">
                <a:solidFill>
                  <a:srgbClr val="000000"/>
                </a:solidFill>
                <a:latin typeface="Calibri" charset="0"/>
              </a:rPr>
              <a:t>:</a:t>
            </a:r>
            <a:endParaRPr lang="en-US" sz="2000" dirty="0">
              <a:solidFill>
                <a:srgbClr val="000000"/>
              </a:solidFill>
              <a:latin typeface="Times" charset="0"/>
            </a:endParaRPr>
          </a:p>
        </p:txBody>
      </p:sp>
    </p:spTree>
    <p:custDataLst>
      <p:tags r:id="rId3"/>
    </p:custData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jpeg"/><Relationship Id="rId1" Type="http://schemas.openxmlformats.org/officeDocument/2006/relationships/tags" Target="../tags/tag14.x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tags" Target="../tags/tag15.x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1.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1.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png"/><Relationship Id="rId1" Type="http://schemas.openxmlformats.org/officeDocument/2006/relationships/tags" Target="../tags/tag19.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1.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1.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tags" Target="../tags/tag5.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1.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6.png"/><Relationship Id="rId1" Type="http://schemas.openxmlformats.org/officeDocument/2006/relationships/tags" Target="../tags/tag26.x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1.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png"/><Relationship Id="rId1" Type="http://schemas.openxmlformats.org/officeDocument/2006/relationships/tags" Target="../tags/tag29.x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6.png"/><Relationship Id="rId1" Type="http://schemas.openxmlformats.org/officeDocument/2006/relationships/tags" Target="../tags/tag33.x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1.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http://www.georgiaencyclopedia.org/articles/government-politics/regional-commissions-georgia" TargetMode="External"/><Relationship Id="rId4" Type="http://schemas.openxmlformats.org/officeDocument/2006/relationships/image" Target="../media/image3.png"/><Relationship Id="rId1" Type="http://schemas.openxmlformats.org/officeDocument/2006/relationships/tags" Target="../tags/tag36.x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1" Type="http://schemas.openxmlformats.org/officeDocument/2006/relationships/tags" Target="../tags/tag7.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png"/><Relationship Id="rId1" Type="http://schemas.openxmlformats.org/officeDocument/2006/relationships/tags" Target="../tags/tag9.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1.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Introduction</a:t>
            </a:r>
            <a:endParaRPr lang="en-US" dirty="0"/>
          </a:p>
        </p:txBody>
      </p:sp>
      <p:sp>
        <p:nvSpPr>
          <p:cNvPr id="4" name="Text Placeholder 3"/>
          <p:cNvSpPr>
            <a:spLocks noGrp="1"/>
          </p:cNvSpPr>
          <p:nvPr>
            <p:ph type="body" sz="quarter" idx="13"/>
          </p:nvPr>
        </p:nvSpPr>
        <p:spPr/>
        <p:txBody>
          <a:bodyPr/>
          <a:lstStyle/>
          <a:p>
            <a:r>
              <a:rPr lang="en-US" dirty="0" smtClean="0"/>
              <a:t>1</a:t>
            </a:r>
            <a:endParaRPr lang="en-US" dirty="0"/>
          </a:p>
        </p:txBody>
      </p:sp>
      <p:sp>
        <p:nvSpPr>
          <p:cNvPr id="5" name="Text Placeholder 4"/>
          <p:cNvSpPr>
            <a:spLocks noGrp="1"/>
          </p:cNvSpPr>
          <p:nvPr>
            <p:ph type="body" sz="quarter" idx="14"/>
          </p:nvPr>
        </p:nvSpPr>
        <p:spPr/>
        <p:txBody>
          <a:bodyPr/>
          <a:lstStyle/>
          <a:p>
            <a:r>
              <a:rPr lang="en-US" dirty="0" smtClean="0"/>
              <a:t>See scree shot</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Next = 2</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History of Regional Commissions</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 Georgia, Regional Commissions play an important part  in comprehensive </a:t>
            </a:r>
            <a:r>
              <a:rPr lang="en-US" dirty="0"/>
              <a:t>planning, land-use development, historic preservation, aging services</a:t>
            </a:r>
            <a:r>
              <a:rPr lang="en-US" dirty="0" smtClean="0"/>
              <a:t>, </a:t>
            </a:r>
            <a:r>
              <a:rPr lang="en-US" dirty="0"/>
              <a:t>business retention and development, affordable housing, tourism, workforce development, coordinated transportation, geographic information systems, and disaster-mitigation planning. </a:t>
            </a:r>
            <a:r>
              <a:rPr lang="en-US" dirty="0" smtClean="0"/>
              <a:t> Congratulations and Thank You for the role you playing in making these commissions work for Georgia!</a:t>
            </a:r>
            <a:endParaRPr lang="en-US" dirty="0"/>
          </a:p>
        </p:txBody>
      </p:sp>
      <p:pic>
        <p:nvPicPr>
          <p:cNvPr id="9" name="Picture 8"/>
          <p:cNvPicPr>
            <a:picLocks noChangeAspect="1"/>
          </p:cNvPicPr>
          <p:nvPr/>
        </p:nvPicPr>
        <p:blipFill>
          <a:blip r:embed="rId3"/>
          <a:stretch>
            <a:fillRect/>
          </a:stretch>
        </p:blipFill>
        <p:spPr>
          <a:xfrm>
            <a:off x="533400" y="623472"/>
            <a:ext cx="4572000" cy="2967037"/>
          </a:xfrm>
          <a:prstGeom prst="rect">
            <a:avLst/>
          </a:prstGeom>
        </p:spPr>
      </p:pic>
    </p:spTree>
    <p:custDataLst>
      <p:tags r:id="rId1"/>
    </p:custDataLst>
    <p:extLst>
      <p:ext uri="{BB962C8B-B14F-4D97-AF65-F5344CB8AC3E}">
        <p14:creationId xmlns:p14="http://schemas.microsoft.com/office/powerpoint/2010/main" val="3190721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Current Regional Commissions Intro</a:t>
            </a:r>
            <a:endParaRPr lang="en-US" dirty="0"/>
          </a:p>
        </p:txBody>
      </p:sp>
      <p:sp>
        <p:nvSpPr>
          <p:cNvPr id="4" name="Text Placeholder 3"/>
          <p:cNvSpPr>
            <a:spLocks noGrp="1"/>
          </p:cNvSpPr>
          <p:nvPr>
            <p:ph type="body" sz="quarter" idx="13"/>
          </p:nvPr>
        </p:nvSpPr>
        <p:spPr/>
        <p:txBody>
          <a:bodyPr/>
          <a:lstStyle/>
          <a:p>
            <a:r>
              <a:rPr lang="en-US" dirty="0" smtClean="0"/>
              <a:t>10</a:t>
            </a:r>
            <a:endParaRPr lang="en-US" dirty="0"/>
          </a:p>
        </p:txBody>
      </p:sp>
      <p:sp>
        <p:nvSpPr>
          <p:cNvPr id="5" name="Text Placeholder 4"/>
          <p:cNvSpPr>
            <a:spLocks noGrp="1"/>
          </p:cNvSpPr>
          <p:nvPr>
            <p:ph type="body" sz="quarter" idx="14"/>
          </p:nvPr>
        </p:nvSpPr>
        <p:spPr/>
        <p:txBody>
          <a:bodyPr/>
          <a:lstStyle/>
          <a:p>
            <a:r>
              <a:rPr lang="en-US" dirty="0" smtClean="0"/>
              <a:t>Title Slide</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9</a:t>
            </a:r>
          </a:p>
          <a:p>
            <a:r>
              <a:rPr lang="en-US" dirty="0" smtClean="0"/>
              <a:t>Next = 11</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Regional Commissions</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Next up is a closer look at the regional commissions and the counties that make up each commission.</a:t>
            </a:r>
            <a:endParaRPr lang="en-US" dirty="0"/>
          </a:p>
        </p:txBody>
      </p:sp>
    </p:spTree>
    <p:custDataLst>
      <p:tags r:id="rId1"/>
    </p:custDataLst>
    <p:extLst>
      <p:ext uri="{BB962C8B-B14F-4D97-AF65-F5344CB8AC3E}">
        <p14:creationId xmlns:p14="http://schemas.microsoft.com/office/powerpoint/2010/main" val="21163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Regional Commissions Map</a:t>
            </a:r>
            <a:endParaRPr lang="en-US" dirty="0"/>
          </a:p>
        </p:txBody>
      </p:sp>
      <p:sp>
        <p:nvSpPr>
          <p:cNvPr id="4" name="Text Placeholder 3"/>
          <p:cNvSpPr>
            <a:spLocks noGrp="1"/>
          </p:cNvSpPr>
          <p:nvPr>
            <p:ph type="body" sz="quarter" idx="13"/>
          </p:nvPr>
        </p:nvSpPr>
        <p:spPr/>
        <p:txBody>
          <a:bodyPr/>
          <a:lstStyle/>
          <a:p>
            <a:r>
              <a:rPr lang="en-US" dirty="0" smtClean="0"/>
              <a:t>11</a:t>
            </a:r>
            <a:endParaRPr lang="en-US" dirty="0"/>
          </a:p>
        </p:txBody>
      </p:sp>
      <p:sp>
        <p:nvSpPr>
          <p:cNvPr id="5" name="Text Placeholder 4"/>
          <p:cNvSpPr>
            <a:spLocks noGrp="1"/>
          </p:cNvSpPr>
          <p:nvPr>
            <p:ph type="body" sz="quarter" idx="14"/>
          </p:nvPr>
        </p:nvSpPr>
        <p:spPr/>
        <p:txBody>
          <a:bodyPr>
            <a:normAutofit lnSpcReduction="10000"/>
          </a:bodyPr>
          <a:lstStyle/>
          <a:p>
            <a:r>
              <a:rPr lang="en-US" dirty="0" smtClean="0"/>
              <a:t>Show map without Commissions names and have users click on a section to learn the name of the commission then keep the name displayed or something similar – some user interaction with the map.   If you want to show specific </a:t>
            </a:r>
            <a:r>
              <a:rPr lang="en-US" dirty="0"/>
              <a:t>commissions – available on http://garc.ga.gov/about-the-garc/</a:t>
            </a:r>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10</a:t>
            </a:r>
          </a:p>
          <a:p>
            <a:r>
              <a:rPr lang="en-US" dirty="0" smtClean="0"/>
              <a:t>Next = 12</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State of Georgia Regional Commissions</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All 159 counties in Georgia are part of one of twelve regional commissions throughout Georgia. Click on a region indicated on the map to see the names and locations of the current regional commissions.</a:t>
            </a:r>
            <a:endParaRPr lang="en-US" dirty="0"/>
          </a:p>
        </p:txBody>
      </p:sp>
      <p:pic>
        <p:nvPicPr>
          <p:cNvPr id="14" name="Picture 13"/>
          <p:cNvPicPr>
            <a:picLocks noChangeAspect="1"/>
          </p:cNvPicPr>
          <p:nvPr/>
        </p:nvPicPr>
        <p:blipFill>
          <a:blip r:embed="rId3"/>
          <a:stretch>
            <a:fillRect/>
          </a:stretch>
        </p:blipFill>
        <p:spPr>
          <a:xfrm>
            <a:off x="4779333" y="663358"/>
            <a:ext cx="1400175" cy="3000375"/>
          </a:xfrm>
          <a:prstGeom prst="rect">
            <a:avLst/>
          </a:prstGeom>
        </p:spPr>
      </p:pic>
      <p:pic>
        <p:nvPicPr>
          <p:cNvPr id="16" name="Picture 2" descr="Georgia is divided into twelve regional commissions, which function as multicounty planning and development agencies."/>
          <p:cNvPicPr>
            <a:picLocks noChangeAspect="1" noChangeArrowheads="1"/>
          </p:cNvPicPr>
          <p:nvPr/>
        </p:nvPicPr>
        <p:blipFill rotWithShape="1">
          <a:blip r:embed="rId4">
            <a:extLst>
              <a:ext uri="{28A0092B-C50C-407E-A947-70E740481C1C}">
                <a14:useLocalDpi xmlns:a14="http://schemas.microsoft.com/office/drawing/2010/main" val="0"/>
              </a:ext>
            </a:extLst>
          </a:blip>
          <a:srcRect l="17600" r="17866"/>
          <a:stretch/>
        </p:blipFill>
        <p:spPr bwMode="auto">
          <a:xfrm>
            <a:off x="1066799" y="625927"/>
            <a:ext cx="2514601" cy="29224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6501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Map Check for Understanding</a:t>
            </a:r>
            <a:endParaRPr lang="en-US" dirty="0"/>
          </a:p>
        </p:txBody>
      </p:sp>
      <p:sp>
        <p:nvSpPr>
          <p:cNvPr id="4" name="Text Placeholder 3"/>
          <p:cNvSpPr>
            <a:spLocks noGrp="1"/>
          </p:cNvSpPr>
          <p:nvPr>
            <p:ph type="body" sz="quarter" idx="13"/>
          </p:nvPr>
        </p:nvSpPr>
        <p:spPr/>
        <p:txBody>
          <a:bodyPr/>
          <a:lstStyle/>
          <a:p>
            <a:r>
              <a:rPr lang="en-US" dirty="0" smtClean="0"/>
              <a:t>12</a:t>
            </a:r>
            <a:endParaRPr lang="en-US" dirty="0"/>
          </a:p>
        </p:txBody>
      </p:sp>
      <p:sp>
        <p:nvSpPr>
          <p:cNvPr id="5" name="Text Placeholder 4"/>
          <p:cNvSpPr>
            <a:spLocks noGrp="1"/>
          </p:cNvSpPr>
          <p:nvPr>
            <p:ph type="body" sz="quarter" idx="14"/>
          </p:nvPr>
        </p:nvSpPr>
        <p:spPr/>
        <p:txBody>
          <a:bodyPr/>
          <a:lstStyle/>
          <a:p>
            <a:r>
              <a:rPr lang="en-US" dirty="0" smtClean="0"/>
              <a:t>Present map of regions without the names and ask user to identify a commission on the map (drag and drop) or similar.  Include 3 non-valid commission names in the list.</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11</a:t>
            </a:r>
          </a:p>
          <a:p>
            <a:r>
              <a:rPr lang="en-US" dirty="0" smtClean="0"/>
              <a:t>Next = 13</a:t>
            </a:r>
          </a:p>
          <a:p>
            <a:r>
              <a:rPr lang="en-US" dirty="0" smtClean="0"/>
              <a:t>Submit</a:t>
            </a:r>
          </a:p>
        </p:txBody>
      </p:sp>
      <p:sp>
        <p:nvSpPr>
          <p:cNvPr id="7" name="Text Placeholder 6"/>
          <p:cNvSpPr>
            <a:spLocks noGrp="1"/>
          </p:cNvSpPr>
          <p:nvPr>
            <p:ph type="body" sz="quarter" idx="16"/>
          </p:nvPr>
        </p:nvSpPr>
        <p:spPr>
          <a:xfrm>
            <a:off x="255271" y="4015310"/>
            <a:ext cx="6602730" cy="1348458"/>
          </a:xfrm>
        </p:spPr>
        <p:txBody>
          <a:bodyPr/>
          <a:lstStyle/>
          <a:p>
            <a:r>
              <a:rPr lang="en-US" b="1" dirty="0" err="1" smtClean="0"/>
              <a:t>CheckPoint</a:t>
            </a:r>
            <a:r>
              <a:rPr lang="en-US" b="1" dirty="0" smtClean="0"/>
              <a:t>.</a:t>
            </a:r>
          </a:p>
          <a:p>
            <a:endParaRPr lang="en-US" dirty="0"/>
          </a:p>
          <a:p>
            <a:r>
              <a:rPr lang="en-US" dirty="0"/>
              <a:t>Select the correct regional commission name for each of the twelve </a:t>
            </a:r>
            <a:r>
              <a:rPr lang="en-US" dirty="0" smtClean="0"/>
              <a:t>regions. Drag and drop the correct name to the applicable region.</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 you know the regional commissions now? </a:t>
            </a:r>
            <a:r>
              <a:rPr lang="en-US" dirty="0"/>
              <a:t>Select the correct regional commission name for each of the twelve </a:t>
            </a:r>
            <a:r>
              <a:rPr lang="en-US" dirty="0" smtClean="0"/>
              <a:t>regions</a:t>
            </a:r>
            <a:r>
              <a:rPr lang="en-US" dirty="0"/>
              <a:t> </a:t>
            </a:r>
            <a:r>
              <a:rPr lang="en-US" dirty="0" smtClean="0"/>
              <a:t>by dragging and dropping the correct name to the applicable region on the map. Note that there are 15 names to choose from but only 12 are correct names.</a:t>
            </a:r>
          </a:p>
          <a:p>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8299"/>
          <a:stretch/>
        </p:blipFill>
        <p:spPr>
          <a:xfrm>
            <a:off x="3576469" y="863058"/>
            <a:ext cx="2431208" cy="2649016"/>
          </a:xfrm>
          <a:prstGeom prst="rect">
            <a:avLst/>
          </a:prstGeom>
        </p:spPr>
      </p:pic>
      <p:pic>
        <p:nvPicPr>
          <p:cNvPr id="11" name="Picture 10"/>
          <p:cNvPicPr>
            <a:picLocks noChangeAspect="1"/>
          </p:cNvPicPr>
          <p:nvPr/>
        </p:nvPicPr>
        <p:blipFill>
          <a:blip r:embed="rId4"/>
          <a:stretch>
            <a:fillRect/>
          </a:stretch>
        </p:blipFill>
        <p:spPr>
          <a:xfrm>
            <a:off x="990600" y="1170804"/>
            <a:ext cx="933450" cy="1733550"/>
          </a:xfrm>
          <a:prstGeom prst="rect">
            <a:avLst/>
          </a:prstGeom>
        </p:spPr>
      </p:pic>
    </p:spTree>
    <p:custDataLst>
      <p:tags r:id="rId1"/>
    </p:custDataLst>
    <p:extLst>
      <p:ext uri="{BB962C8B-B14F-4D97-AF65-F5344CB8AC3E}">
        <p14:creationId xmlns:p14="http://schemas.microsoft.com/office/powerpoint/2010/main" val="405996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Map Check Feedback</a:t>
            </a:r>
            <a:endParaRPr lang="en-US" dirty="0"/>
          </a:p>
        </p:txBody>
      </p:sp>
      <p:sp>
        <p:nvSpPr>
          <p:cNvPr id="4" name="Text Placeholder 3"/>
          <p:cNvSpPr>
            <a:spLocks noGrp="1"/>
          </p:cNvSpPr>
          <p:nvPr>
            <p:ph type="body" sz="quarter" idx="13"/>
          </p:nvPr>
        </p:nvSpPr>
        <p:spPr/>
        <p:txBody>
          <a:bodyPr/>
          <a:lstStyle/>
          <a:p>
            <a:r>
              <a:rPr lang="en-US" dirty="0" smtClean="0"/>
              <a:t>13</a:t>
            </a:r>
            <a:endParaRPr lang="en-US" dirty="0"/>
          </a:p>
        </p:txBody>
      </p:sp>
      <p:sp>
        <p:nvSpPr>
          <p:cNvPr id="5" name="Text Placeholder 4"/>
          <p:cNvSpPr>
            <a:spLocks noGrp="1"/>
          </p:cNvSpPr>
          <p:nvPr>
            <p:ph type="body" sz="quarter" idx="14"/>
          </p:nvPr>
        </p:nvSpPr>
        <p:spPr/>
        <p:txBody>
          <a:bodyPr/>
          <a:lstStyle/>
          <a:p>
            <a:r>
              <a:rPr lang="en-US" dirty="0" smtClean="0"/>
              <a:t>Present feedback</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12</a:t>
            </a:r>
          </a:p>
          <a:p>
            <a:r>
              <a:rPr lang="en-US" dirty="0" smtClean="0"/>
              <a:t>Next = 14</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How did you do?</a:t>
            </a:r>
          </a:p>
          <a:p>
            <a:endParaRPr lang="en-US" dirty="0"/>
          </a:p>
          <a:p>
            <a:r>
              <a:rPr lang="en-US" dirty="0"/>
              <a:t>PRESENT APPLICABLE FEEDBACK INCLUDING CORRECT ANSWER(S</a:t>
            </a:r>
            <a:r>
              <a:rPr lang="en-US" dirty="0" smtClean="0"/>
              <a:t>)</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How did you do?</a:t>
            </a:r>
            <a:endParaRPr lang="en-US" dirty="0"/>
          </a:p>
        </p:txBody>
      </p:sp>
      <p:pic>
        <p:nvPicPr>
          <p:cNvPr id="9" name="Picture 8"/>
          <p:cNvPicPr>
            <a:picLocks noChangeAspect="1"/>
          </p:cNvPicPr>
          <p:nvPr/>
        </p:nvPicPr>
        <p:blipFill>
          <a:blip r:embed="rId3"/>
          <a:stretch>
            <a:fillRect/>
          </a:stretch>
        </p:blipFill>
        <p:spPr>
          <a:xfrm>
            <a:off x="5334000" y="1139381"/>
            <a:ext cx="1247775" cy="1752600"/>
          </a:xfrm>
          <a:prstGeom prst="rect">
            <a:avLst/>
          </a:prstGeom>
        </p:spPr>
      </p:pic>
    </p:spTree>
    <p:custDataLst>
      <p:tags r:id="rId1"/>
    </p:custDataLst>
    <p:extLst>
      <p:ext uri="{BB962C8B-B14F-4D97-AF65-F5344CB8AC3E}">
        <p14:creationId xmlns:p14="http://schemas.microsoft.com/office/powerpoint/2010/main" val="1707571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Regional Commission Members Intro</a:t>
            </a:r>
            <a:endParaRPr lang="en-US" dirty="0"/>
          </a:p>
        </p:txBody>
      </p:sp>
      <p:sp>
        <p:nvSpPr>
          <p:cNvPr id="4" name="Text Placeholder 3"/>
          <p:cNvSpPr>
            <a:spLocks noGrp="1"/>
          </p:cNvSpPr>
          <p:nvPr>
            <p:ph type="body" sz="quarter" idx="13"/>
          </p:nvPr>
        </p:nvSpPr>
        <p:spPr/>
        <p:txBody>
          <a:bodyPr/>
          <a:lstStyle/>
          <a:p>
            <a:r>
              <a:rPr lang="en-US" dirty="0" smtClean="0"/>
              <a:t>14</a:t>
            </a:r>
            <a:endParaRPr lang="en-US" dirty="0"/>
          </a:p>
        </p:txBody>
      </p:sp>
      <p:sp>
        <p:nvSpPr>
          <p:cNvPr id="5" name="Text Placeholder 4"/>
          <p:cNvSpPr>
            <a:spLocks noGrp="1"/>
          </p:cNvSpPr>
          <p:nvPr>
            <p:ph type="body" sz="quarter" idx="14"/>
          </p:nvPr>
        </p:nvSpPr>
        <p:spPr/>
        <p:txBody>
          <a:bodyPr/>
          <a:lstStyle/>
          <a:p>
            <a:r>
              <a:rPr lang="en-US" dirty="0" smtClean="0"/>
              <a:t>Title Screen</a:t>
            </a:r>
          </a:p>
          <a:p>
            <a:endParaRPr lang="en-US" dirty="0"/>
          </a:p>
          <a:p>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13</a:t>
            </a:r>
          </a:p>
          <a:p>
            <a:r>
              <a:rPr lang="en-US" dirty="0" smtClean="0"/>
              <a:t>Next = 15</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Regional Commission Members</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Now let’s take a look at who the type and number of members are for each Regional Commission. </a:t>
            </a:r>
            <a:endParaRPr lang="en-US" dirty="0"/>
          </a:p>
        </p:txBody>
      </p:sp>
    </p:spTree>
    <p:custDataLst>
      <p:tags r:id="rId1"/>
    </p:custDataLst>
    <p:extLst>
      <p:ext uri="{BB962C8B-B14F-4D97-AF65-F5344CB8AC3E}">
        <p14:creationId xmlns:p14="http://schemas.microsoft.com/office/powerpoint/2010/main" val="39717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Georgia Code</a:t>
            </a:r>
            <a:endParaRPr lang="en-US" dirty="0"/>
          </a:p>
        </p:txBody>
      </p:sp>
      <p:sp>
        <p:nvSpPr>
          <p:cNvPr id="4" name="Text Placeholder 3"/>
          <p:cNvSpPr>
            <a:spLocks noGrp="1"/>
          </p:cNvSpPr>
          <p:nvPr>
            <p:ph type="body" sz="quarter" idx="13"/>
          </p:nvPr>
        </p:nvSpPr>
        <p:spPr/>
        <p:txBody>
          <a:bodyPr/>
          <a:lstStyle/>
          <a:p>
            <a:r>
              <a:rPr lang="en-US" dirty="0" smtClean="0"/>
              <a:t>15</a:t>
            </a:r>
            <a:endParaRPr lang="en-US" dirty="0"/>
          </a:p>
        </p:txBody>
      </p:sp>
      <p:sp>
        <p:nvSpPr>
          <p:cNvPr id="5" name="Text Placeholder 4"/>
          <p:cNvSpPr>
            <a:spLocks noGrp="1"/>
          </p:cNvSpPr>
          <p:nvPr>
            <p:ph type="body" sz="quarter" idx="14"/>
          </p:nvPr>
        </p:nvSpPr>
        <p:spPr/>
        <p:txBody>
          <a:bodyPr/>
          <a:lstStyle/>
          <a:p>
            <a:r>
              <a:rPr lang="en-US" dirty="0" smtClean="0"/>
              <a:t>Additional graphics as desired</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14</a:t>
            </a:r>
          </a:p>
          <a:p>
            <a:r>
              <a:rPr lang="en-US" dirty="0" smtClean="0"/>
              <a:t>Next = 16</a:t>
            </a:r>
          </a:p>
        </p:txBody>
      </p:sp>
      <p:sp>
        <p:nvSpPr>
          <p:cNvPr id="7" name="Text Placeholder 6"/>
          <p:cNvSpPr>
            <a:spLocks noGrp="1"/>
          </p:cNvSpPr>
          <p:nvPr>
            <p:ph type="body" sz="quarter" idx="16"/>
          </p:nvPr>
        </p:nvSpPr>
        <p:spPr>
          <a:xfrm>
            <a:off x="255271" y="4015310"/>
            <a:ext cx="6602730" cy="1348458"/>
          </a:xfrm>
        </p:spPr>
        <p:txBody>
          <a:bodyPr>
            <a:normAutofit/>
          </a:bodyPr>
          <a:lstStyle/>
          <a:p>
            <a:pPr marL="171450" lvl="1" indent="-171450"/>
            <a:r>
              <a:rPr lang="en-US" dirty="0" smtClean="0"/>
              <a:t>Official </a:t>
            </a:r>
            <a:r>
              <a:rPr lang="en-US" dirty="0"/>
              <a:t>Code of Georgia Annotated OCGA </a:t>
            </a:r>
            <a:r>
              <a:rPr lang="en-US" dirty="0" smtClean="0"/>
              <a:t>50-8-34</a:t>
            </a:r>
            <a:endParaRPr lang="en-US" sz="1050"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dirty="0" smtClean="0"/>
              <a:t>Required regional commission members </a:t>
            </a:r>
            <a:r>
              <a:rPr lang="en-US" dirty="0"/>
              <a:t>are outlined in the Official Code of Georgia Annotated OCGA </a:t>
            </a:r>
            <a:r>
              <a:rPr lang="en-US" dirty="0" smtClean="0"/>
              <a:t>50-8-34</a:t>
            </a:r>
            <a:r>
              <a:rPr lang="en-US" dirty="0"/>
              <a:t>.</a:t>
            </a:r>
            <a:endParaRPr lang="en-US" sz="1050" dirty="0"/>
          </a:p>
        </p:txBody>
      </p:sp>
      <p:pic>
        <p:nvPicPr>
          <p:cNvPr id="12" name="Picture 11"/>
          <p:cNvPicPr>
            <a:picLocks noChangeAspect="1"/>
          </p:cNvPicPr>
          <p:nvPr/>
        </p:nvPicPr>
        <p:blipFill>
          <a:blip r:embed="rId3"/>
          <a:stretch>
            <a:fillRect/>
          </a:stretch>
        </p:blipFill>
        <p:spPr>
          <a:xfrm>
            <a:off x="788777" y="704989"/>
            <a:ext cx="1400175" cy="3000375"/>
          </a:xfrm>
          <a:prstGeom prst="rect">
            <a:avLst/>
          </a:prstGeom>
        </p:spPr>
      </p:pic>
    </p:spTree>
    <p:custDataLst>
      <p:tags r:id="rId1"/>
    </p:custDataLst>
    <p:extLst>
      <p:ext uri="{BB962C8B-B14F-4D97-AF65-F5344CB8AC3E}">
        <p14:creationId xmlns:p14="http://schemas.microsoft.com/office/powerpoint/2010/main" val="338145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Required Members</a:t>
            </a:r>
            <a:endParaRPr lang="en-US" dirty="0"/>
          </a:p>
        </p:txBody>
      </p:sp>
      <p:sp>
        <p:nvSpPr>
          <p:cNvPr id="4" name="Text Placeholder 3"/>
          <p:cNvSpPr>
            <a:spLocks noGrp="1"/>
          </p:cNvSpPr>
          <p:nvPr>
            <p:ph type="body" sz="quarter" idx="13"/>
          </p:nvPr>
        </p:nvSpPr>
        <p:spPr/>
        <p:txBody>
          <a:bodyPr/>
          <a:lstStyle/>
          <a:p>
            <a:r>
              <a:rPr lang="en-US" dirty="0" smtClean="0"/>
              <a:t>16</a:t>
            </a:r>
            <a:endParaRPr lang="en-US" dirty="0"/>
          </a:p>
        </p:txBody>
      </p:sp>
      <p:sp>
        <p:nvSpPr>
          <p:cNvPr id="5" name="Text Placeholder 4"/>
          <p:cNvSpPr>
            <a:spLocks noGrp="1"/>
          </p:cNvSpPr>
          <p:nvPr>
            <p:ph type="body" sz="quarter" idx="14"/>
          </p:nvPr>
        </p:nvSpPr>
        <p:spPr/>
        <p:txBody>
          <a:bodyPr/>
          <a:lstStyle/>
          <a:p>
            <a:r>
              <a:rPr lang="en-US" dirty="0" smtClean="0"/>
              <a:t>Pie chart or other graphic to show make-up of commission by type of members. User has to click on type of member to see term served.</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15</a:t>
            </a:r>
          </a:p>
          <a:p>
            <a:r>
              <a:rPr lang="en-US" dirty="0" smtClean="0"/>
              <a:t>Next = 17</a:t>
            </a:r>
          </a:p>
        </p:txBody>
      </p:sp>
      <p:sp>
        <p:nvSpPr>
          <p:cNvPr id="7" name="Text Placeholder 6"/>
          <p:cNvSpPr>
            <a:spLocks noGrp="1"/>
          </p:cNvSpPr>
          <p:nvPr>
            <p:ph type="body" sz="quarter" idx="16"/>
          </p:nvPr>
        </p:nvSpPr>
        <p:spPr>
          <a:xfrm>
            <a:off x="255271" y="4015310"/>
            <a:ext cx="6602730" cy="1348458"/>
          </a:xfrm>
        </p:spPr>
        <p:txBody>
          <a:bodyPr>
            <a:normAutofit fontScale="77500" lnSpcReduction="20000"/>
          </a:bodyPr>
          <a:lstStyle/>
          <a:p>
            <a:pPr marL="171450" indent="-171450">
              <a:buFont typeface="Arial" panose="020B0604020202020204" pitchFamily="34" charset="0"/>
              <a:buChar char="•"/>
            </a:pPr>
            <a:r>
              <a:rPr lang="en-US" dirty="0" smtClean="0"/>
              <a:t>Nonpublic member:  A member who is not an employee, an elected official or an appointed </a:t>
            </a:r>
            <a:r>
              <a:rPr lang="en-US" dirty="0"/>
              <a:t>official </a:t>
            </a:r>
            <a:r>
              <a:rPr lang="en-US" dirty="0" smtClean="0"/>
              <a:t>of any </a:t>
            </a:r>
            <a:r>
              <a:rPr lang="en-US" dirty="0"/>
              <a:t>county or </a:t>
            </a:r>
            <a:r>
              <a:rPr lang="en-US" dirty="0" smtClean="0"/>
              <a:t>municipality.</a:t>
            </a:r>
          </a:p>
          <a:p>
            <a:endParaRPr lang="en-US" dirty="0" smtClean="0"/>
          </a:p>
          <a:p>
            <a:r>
              <a:rPr lang="en-US" b="1" dirty="0" smtClean="0"/>
              <a:t>Required Members (info to put in graphic)</a:t>
            </a:r>
            <a:endParaRPr lang="en-US" b="1" dirty="0"/>
          </a:p>
          <a:p>
            <a:pPr marL="171450" indent="-171450">
              <a:buFont typeface="Arial" panose="020B0604020202020204" pitchFamily="34" charset="0"/>
              <a:buChar char="•"/>
            </a:pPr>
            <a:r>
              <a:rPr lang="en-US" dirty="0" smtClean="0"/>
              <a:t>Chief </a:t>
            </a:r>
            <a:r>
              <a:rPr lang="en-US" dirty="0"/>
              <a:t>elected official of each member county (county chairperson</a:t>
            </a:r>
            <a:r>
              <a:rPr lang="en-US" dirty="0" smtClean="0"/>
              <a:t>) / concurrent with elected term</a:t>
            </a:r>
          </a:p>
          <a:p>
            <a:pPr marL="171450" indent="-171450">
              <a:buFont typeface="Arial" panose="020B0604020202020204" pitchFamily="34" charset="0"/>
              <a:buChar char="•"/>
            </a:pPr>
            <a:r>
              <a:rPr lang="en-US" dirty="0" smtClean="0"/>
              <a:t>Elected officials from one municipality in each county / concurrent with elected term</a:t>
            </a:r>
          </a:p>
          <a:p>
            <a:pPr marL="171450" indent="-171450">
              <a:buFont typeface="Arial" panose="020B0604020202020204" pitchFamily="34" charset="0"/>
              <a:buChar char="•"/>
            </a:pPr>
            <a:r>
              <a:rPr lang="en-US" dirty="0" smtClean="0"/>
              <a:t>Governor-appointed residents including school board member or superintendent  / two years</a:t>
            </a:r>
          </a:p>
          <a:p>
            <a:pPr marL="171450" indent="-171450">
              <a:buFont typeface="Arial" panose="020B0604020202020204" pitchFamily="34" charset="0"/>
              <a:buChar char="•"/>
            </a:pPr>
            <a:r>
              <a:rPr lang="en-US" dirty="0" smtClean="0"/>
              <a:t>Nonpublic member appointed by Lieutenant Governor / two years</a:t>
            </a:r>
          </a:p>
          <a:p>
            <a:pPr marL="171450" indent="-171450">
              <a:buFont typeface="Arial" panose="020B0604020202020204" pitchFamily="34" charset="0"/>
              <a:buChar char="•"/>
            </a:pPr>
            <a:r>
              <a:rPr lang="en-US" dirty="0" smtClean="0"/>
              <a:t>Nonpublic member appointed by Speaker of the House / two years</a:t>
            </a:r>
          </a:p>
          <a:p>
            <a:pPr marL="171450" indent="-171450">
              <a:buFont typeface="Arial" panose="020B0604020202020204" pitchFamily="34" charset="0"/>
              <a:buChar char="•"/>
            </a:pPr>
            <a:r>
              <a:rPr lang="en-US" dirty="0" smtClean="0"/>
              <a:t>Additional members if required to comply with laws or regulations / one year</a:t>
            </a:r>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55271" y="5522645"/>
            <a:ext cx="8734424" cy="1288924"/>
          </a:xfrm>
          <a:prstGeom prst="rect">
            <a:avLst/>
          </a:prstGeom>
        </p:spPr>
        <p:txBody>
          <a:bodyPr>
            <a:no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en-US" sz="800" dirty="0" smtClean="0"/>
              <a:t>First is a chief </a:t>
            </a:r>
            <a:r>
              <a:rPr lang="en-US" sz="800" dirty="0"/>
              <a:t>elected official of each county </a:t>
            </a:r>
            <a:r>
              <a:rPr lang="en-US" sz="800" dirty="0" smtClean="0"/>
              <a:t>in </a:t>
            </a:r>
            <a:r>
              <a:rPr lang="en-US" sz="800" dirty="0"/>
              <a:t>the </a:t>
            </a:r>
            <a:r>
              <a:rPr lang="en-US" sz="800" dirty="0" smtClean="0"/>
              <a:t>region. If unable </a:t>
            </a:r>
            <a:r>
              <a:rPr lang="en-US" sz="800" dirty="0"/>
              <a:t>to </a:t>
            </a:r>
            <a:r>
              <a:rPr lang="en-US" sz="800" dirty="0" smtClean="0"/>
              <a:t>serve, </a:t>
            </a:r>
            <a:r>
              <a:rPr lang="en-US" sz="800" dirty="0"/>
              <a:t>he or she </a:t>
            </a:r>
            <a:r>
              <a:rPr lang="en-US" sz="800" dirty="0" smtClean="0"/>
              <a:t>appoints </a:t>
            </a:r>
            <a:r>
              <a:rPr lang="en-US" sz="800" dirty="0"/>
              <a:t>another elected county official. </a:t>
            </a:r>
            <a:endParaRPr lang="en-US" sz="800" dirty="0" smtClean="0"/>
          </a:p>
          <a:p>
            <a:pPr marL="171450" indent="-171450">
              <a:buFont typeface="Arial" panose="020B0604020202020204" pitchFamily="34" charset="0"/>
              <a:buChar char="•"/>
            </a:pPr>
            <a:r>
              <a:rPr lang="en-US" sz="800" dirty="0" smtClean="0"/>
              <a:t>Next are elected officials </a:t>
            </a:r>
            <a:r>
              <a:rPr lang="en-US" sz="800" dirty="0"/>
              <a:t>from one municipality in each </a:t>
            </a:r>
            <a:r>
              <a:rPr lang="en-US" sz="800" dirty="0" smtClean="0"/>
              <a:t>county..</a:t>
            </a:r>
            <a:endParaRPr lang="en-US" sz="800" dirty="0"/>
          </a:p>
          <a:p>
            <a:pPr marL="171450" indent="-171450">
              <a:buFont typeface="Arial" panose="020B0604020202020204" pitchFamily="34" charset="0"/>
              <a:buChar char="•"/>
            </a:pPr>
            <a:r>
              <a:rPr lang="en-US" sz="800" dirty="0" smtClean="0"/>
              <a:t>There are also three </a:t>
            </a:r>
            <a:r>
              <a:rPr lang="en-US" sz="800" dirty="0"/>
              <a:t>residents of the region appointed by the </a:t>
            </a:r>
            <a:r>
              <a:rPr lang="en-US" sz="800" dirty="0" smtClean="0"/>
              <a:t>Governor. One is a member </a:t>
            </a:r>
            <a:r>
              <a:rPr lang="en-US" sz="800" dirty="0"/>
              <a:t>of a school board located </a:t>
            </a:r>
            <a:r>
              <a:rPr lang="en-US" sz="800" dirty="0" smtClean="0"/>
              <a:t>or a </a:t>
            </a:r>
            <a:r>
              <a:rPr lang="en-US" sz="800" dirty="0"/>
              <a:t>superintendent of schools within the </a:t>
            </a:r>
            <a:r>
              <a:rPr lang="en-US" sz="800" dirty="0" smtClean="0"/>
              <a:t>region </a:t>
            </a:r>
            <a:r>
              <a:rPr lang="en-US" sz="800" dirty="0"/>
              <a:t>and two </a:t>
            </a:r>
            <a:r>
              <a:rPr lang="en-US" sz="800" dirty="0" smtClean="0"/>
              <a:t>appointees are nonpublic </a:t>
            </a:r>
            <a:r>
              <a:rPr lang="en-US" sz="800" dirty="0"/>
              <a:t>council </a:t>
            </a:r>
            <a:r>
              <a:rPr lang="en-US" sz="800" dirty="0" smtClean="0"/>
              <a:t>members</a:t>
            </a:r>
            <a:r>
              <a:rPr lang="en-US" sz="800" dirty="0"/>
              <a:t>. </a:t>
            </a:r>
            <a:r>
              <a:rPr lang="en-US" sz="800" dirty="0" smtClean="0"/>
              <a:t>One </a:t>
            </a:r>
            <a:r>
              <a:rPr lang="en-US" sz="800" dirty="0"/>
              <a:t>nonpublic council </a:t>
            </a:r>
            <a:r>
              <a:rPr lang="en-US" sz="800" dirty="0" smtClean="0"/>
              <a:t>member is </a:t>
            </a:r>
            <a:r>
              <a:rPr lang="en-US" sz="800" dirty="0"/>
              <a:t>appointed by the Lieutenant </a:t>
            </a:r>
            <a:r>
              <a:rPr lang="en-US" sz="800" dirty="0" smtClean="0"/>
              <a:t>Governor.</a:t>
            </a:r>
          </a:p>
          <a:p>
            <a:pPr marL="171450" indent="-171450">
              <a:buFont typeface="Arial" panose="020B0604020202020204" pitchFamily="34" charset="0"/>
              <a:buChar char="•"/>
            </a:pPr>
            <a:r>
              <a:rPr lang="en-US" sz="800" dirty="0" smtClean="0"/>
              <a:t>One </a:t>
            </a:r>
            <a:r>
              <a:rPr lang="en-US" sz="800" dirty="0"/>
              <a:t>nonpublic council member appointed by the Speaker of the House of </a:t>
            </a:r>
            <a:r>
              <a:rPr lang="en-US" sz="800" dirty="0" smtClean="0"/>
              <a:t>Representatives.</a:t>
            </a:r>
            <a:endParaRPr lang="en-US" sz="800" dirty="0"/>
          </a:p>
          <a:p>
            <a:pPr marL="171450" indent="-171450">
              <a:buFont typeface="Arial" panose="020B0604020202020204" pitchFamily="34" charset="0"/>
              <a:buChar char="•"/>
            </a:pPr>
            <a:r>
              <a:rPr lang="en-US" sz="800" dirty="0" smtClean="0"/>
              <a:t>Finally, there may be additional </a:t>
            </a:r>
            <a:r>
              <a:rPr lang="en-US" sz="800" dirty="0"/>
              <a:t>members determined necessary by the Commissioner of Department of Community Affairs for purposes of complying with laws or </a:t>
            </a:r>
            <a:r>
              <a:rPr lang="en-US" sz="800" dirty="0" smtClean="0"/>
              <a:t>regulations.  Additional members such as this are selected </a:t>
            </a:r>
            <a:r>
              <a:rPr lang="en-US" sz="800" dirty="0"/>
              <a:t>by the </a:t>
            </a:r>
            <a:r>
              <a:rPr lang="en-US" sz="800" dirty="0" smtClean="0"/>
              <a:t>council.</a:t>
            </a:r>
            <a:endParaRPr lang="en-US" sz="800" dirty="0"/>
          </a:p>
        </p:txBody>
      </p:sp>
      <p:pic>
        <p:nvPicPr>
          <p:cNvPr id="14" name="Picture 13"/>
          <p:cNvPicPr>
            <a:picLocks noChangeAspect="1"/>
          </p:cNvPicPr>
          <p:nvPr/>
        </p:nvPicPr>
        <p:blipFill>
          <a:blip r:embed="rId4"/>
          <a:stretch>
            <a:fillRect/>
          </a:stretch>
        </p:blipFill>
        <p:spPr>
          <a:xfrm>
            <a:off x="4622483" y="658557"/>
            <a:ext cx="1400175" cy="3000375"/>
          </a:xfrm>
          <a:prstGeom prst="rect">
            <a:avLst/>
          </a:prstGeom>
        </p:spPr>
      </p:pic>
    </p:spTree>
    <p:custDataLst>
      <p:tags r:id="rId1"/>
    </p:custDataLst>
    <p:extLst>
      <p:ext uri="{BB962C8B-B14F-4D97-AF65-F5344CB8AC3E}">
        <p14:creationId xmlns:p14="http://schemas.microsoft.com/office/powerpoint/2010/main" val="147366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Member Check for Understanding</a:t>
            </a:r>
            <a:endParaRPr lang="en-US" dirty="0"/>
          </a:p>
        </p:txBody>
      </p:sp>
      <p:sp>
        <p:nvSpPr>
          <p:cNvPr id="4" name="Text Placeholder 3"/>
          <p:cNvSpPr>
            <a:spLocks noGrp="1"/>
          </p:cNvSpPr>
          <p:nvPr>
            <p:ph type="body" sz="quarter" idx="13"/>
          </p:nvPr>
        </p:nvSpPr>
        <p:spPr/>
        <p:txBody>
          <a:bodyPr/>
          <a:lstStyle/>
          <a:p>
            <a:r>
              <a:rPr lang="en-US" dirty="0" smtClean="0"/>
              <a:t>17</a:t>
            </a:r>
            <a:endParaRPr lang="en-US" dirty="0"/>
          </a:p>
        </p:txBody>
      </p:sp>
      <p:sp>
        <p:nvSpPr>
          <p:cNvPr id="5" name="Text Placeholder 4"/>
          <p:cNvSpPr>
            <a:spLocks noGrp="1"/>
          </p:cNvSpPr>
          <p:nvPr>
            <p:ph type="body" sz="quarter" idx="14"/>
          </p:nvPr>
        </p:nvSpPr>
        <p:spPr/>
        <p:txBody>
          <a:bodyPr/>
          <a:lstStyle/>
          <a:p>
            <a:r>
              <a:rPr lang="en-US" dirty="0" smtClean="0"/>
              <a:t>Drag and drop</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16</a:t>
            </a:r>
          </a:p>
          <a:p>
            <a:r>
              <a:rPr lang="en-US" dirty="0" smtClean="0"/>
              <a:t>Next = 18</a:t>
            </a:r>
          </a:p>
          <a:p>
            <a:r>
              <a:rPr lang="en-US" dirty="0" smtClean="0"/>
              <a:t>Submit</a:t>
            </a:r>
          </a:p>
        </p:txBody>
      </p:sp>
      <p:sp>
        <p:nvSpPr>
          <p:cNvPr id="7" name="Text Placeholder 6"/>
          <p:cNvSpPr>
            <a:spLocks noGrp="1"/>
          </p:cNvSpPr>
          <p:nvPr>
            <p:ph type="body" sz="quarter" idx="16"/>
          </p:nvPr>
        </p:nvSpPr>
        <p:spPr>
          <a:xfrm>
            <a:off x="255271" y="4015310"/>
            <a:ext cx="6602730" cy="1348458"/>
          </a:xfrm>
        </p:spPr>
        <p:txBody>
          <a:bodyPr>
            <a:normAutofit/>
          </a:bodyPr>
          <a:lstStyle/>
          <a:p>
            <a:r>
              <a:rPr lang="en-US" b="1" dirty="0" err="1" smtClean="0"/>
              <a:t>CheckPoint</a:t>
            </a:r>
            <a:endParaRPr lang="en-US" b="1" dirty="0" smtClean="0"/>
          </a:p>
          <a:p>
            <a:endParaRPr lang="en-US" b="1" dirty="0"/>
          </a:p>
          <a:p>
            <a:r>
              <a:rPr lang="en-US" dirty="0"/>
              <a:t>Select the correct code section that establishes the regional commission members. </a:t>
            </a:r>
            <a:endParaRPr lang="en-US" dirty="0" smtClean="0"/>
          </a:p>
          <a:p>
            <a:endParaRPr lang="en-US" dirty="0"/>
          </a:p>
          <a:p>
            <a:r>
              <a:rPr lang="en-US" dirty="0"/>
              <a:t>Match elected official title with term years and correct appointment process and term years for non-elected members.</a:t>
            </a:r>
          </a:p>
          <a:p>
            <a:endParaRPr lang="en-US" dirty="0"/>
          </a:p>
          <a:p>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Time once again to check your understanding.  This time we’ll check your understanding on the required members for regional commissions.   Drag and drop the correct match or matches from the list on the right to the appropriate item or items on the left. </a:t>
            </a:r>
          </a:p>
          <a:p>
            <a:endParaRPr lang="en-US" dirty="0"/>
          </a:p>
          <a:p>
            <a:r>
              <a:rPr lang="en-US" dirty="0" smtClean="0">
                <a:solidFill>
                  <a:srgbClr val="FF0000"/>
                </a:solidFill>
              </a:rPr>
              <a:t>UPDATE AUDIO BASED ON HOW CONTENT IS PRESENTED AND INSTRUCTIONS NEEDED.</a:t>
            </a:r>
            <a:r>
              <a:rPr lang="en-US" dirty="0" smtClean="0"/>
              <a:t>  </a:t>
            </a:r>
            <a:endParaRPr lang="en-US" dirty="0"/>
          </a:p>
        </p:txBody>
      </p:sp>
      <p:pic>
        <p:nvPicPr>
          <p:cNvPr id="11" name="Picture 10"/>
          <p:cNvPicPr>
            <a:picLocks noChangeAspect="1"/>
          </p:cNvPicPr>
          <p:nvPr/>
        </p:nvPicPr>
        <p:blipFill>
          <a:blip r:embed="rId3"/>
          <a:stretch>
            <a:fillRect/>
          </a:stretch>
        </p:blipFill>
        <p:spPr>
          <a:xfrm>
            <a:off x="990600" y="1170804"/>
            <a:ext cx="933450" cy="1733550"/>
          </a:xfrm>
          <a:prstGeom prst="rect">
            <a:avLst/>
          </a:prstGeom>
        </p:spPr>
      </p:pic>
    </p:spTree>
    <p:custDataLst>
      <p:tags r:id="rId1"/>
    </p:custDataLst>
    <p:extLst>
      <p:ext uri="{BB962C8B-B14F-4D97-AF65-F5344CB8AC3E}">
        <p14:creationId xmlns:p14="http://schemas.microsoft.com/office/powerpoint/2010/main" val="2649777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Required Members Check Feedback</a:t>
            </a:r>
            <a:endParaRPr lang="en-US" dirty="0"/>
          </a:p>
        </p:txBody>
      </p:sp>
      <p:sp>
        <p:nvSpPr>
          <p:cNvPr id="4" name="Text Placeholder 3"/>
          <p:cNvSpPr>
            <a:spLocks noGrp="1"/>
          </p:cNvSpPr>
          <p:nvPr>
            <p:ph type="body" sz="quarter" idx="13"/>
          </p:nvPr>
        </p:nvSpPr>
        <p:spPr/>
        <p:txBody>
          <a:bodyPr/>
          <a:lstStyle/>
          <a:p>
            <a:r>
              <a:rPr lang="en-US" dirty="0" smtClean="0"/>
              <a:t>18</a:t>
            </a:r>
            <a:endParaRPr lang="en-US" dirty="0"/>
          </a:p>
        </p:txBody>
      </p:sp>
      <p:sp>
        <p:nvSpPr>
          <p:cNvPr id="5" name="Text Placeholder 4"/>
          <p:cNvSpPr>
            <a:spLocks noGrp="1"/>
          </p:cNvSpPr>
          <p:nvPr>
            <p:ph type="body" sz="quarter" idx="14"/>
          </p:nvPr>
        </p:nvSpPr>
        <p:spPr/>
        <p:txBody>
          <a:bodyPr/>
          <a:lstStyle/>
          <a:p>
            <a:r>
              <a:rPr lang="en-US" dirty="0" smtClean="0"/>
              <a:t>Present feedback</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17</a:t>
            </a:r>
          </a:p>
          <a:p>
            <a:r>
              <a:rPr lang="en-US" dirty="0" smtClean="0"/>
              <a:t>Next = 19</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How did you do?</a:t>
            </a:r>
          </a:p>
          <a:p>
            <a:endParaRPr lang="en-US" dirty="0"/>
          </a:p>
          <a:p>
            <a:r>
              <a:rPr lang="en-US" dirty="0"/>
              <a:t>PRESENT APPLICABLE FEEDBACK INCLUDING CORRECT ANSWER(S</a:t>
            </a:r>
            <a:r>
              <a:rPr lang="en-US" dirty="0" smtClean="0"/>
              <a:t>)</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How did you do?</a:t>
            </a:r>
            <a:endParaRPr lang="en-US" dirty="0"/>
          </a:p>
        </p:txBody>
      </p:sp>
      <p:pic>
        <p:nvPicPr>
          <p:cNvPr id="9" name="Picture 8"/>
          <p:cNvPicPr>
            <a:picLocks noChangeAspect="1"/>
          </p:cNvPicPr>
          <p:nvPr/>
        </p:nvPicPr>
        <p:blipFill>
          <a:blip r:embed="rId3"/>
          <a:stretch>
            <a:fillRect/>
          </a:stretch>
        </p:blipFill>
        <p:spPr>
          <a:xfrm>
            <a:off x="5334000" y="1139381"/>
            <a:ext cx="1247775" cy="1752600"/>
          </a:xfrm>
          <a:prstGeom prst="rect">
            <a:avLst/>
          </a:prstGeom>
        </p:spPr>
      </p:pic>
    </p:spTree>
    <p:custDataLst>
      <p:tags r:id="rId1"/>
    </p:custDataLst>
    <p:extLst>
      <p:ext uri="{BB962C8B-B14F-4D97-AF65-F5344CB8AC3E}">
        <p14:creationId xmlns:p14="http://schemas.microsoft.com/office/powerpoint/2010/main" val="210299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FAQs on Membership</a:t>
            </a:r>
            <a:endParaRPr lang="en-US" dirty="0"/>
          </a:p>
        </p:txBody>
      </p:sp>
      <p:sp>
        <p:nvSpPr>
          <p:cNvPr id="4" name="Text Placeholder 3"/>
          <p:cNvSpPr>
            <a:spLocks noGrp="1"/>
          </p:cNvSpPr>
          <p:nvPr>
            <p:ph type="body" sz="quarter" idx="13"/>
          </p:nvPr>
        </p:nvSpPr>
        <p:spPr/>
        <p:txBody>
          <a:bodyPr/>
          <a:lstStyle/>
          <a:p>
            <a:r>
              <a:rPr lang="en-US" dirty="0" smtClean="0"/>
              <a:t>19</a:t>
            </a:r>
            <a:endParaRPr lang="en-US" dirty="0"/>
          </a:p>
        </p:txBody>
      </p:sp>
      <p:sp>
        <p:nvSpPr>
          <p:cNvPr id="5" name="Text Placeholder 4"/>
          <p:cNvSpPr>
            <a:spLocks noGrp="1"/>
          </p:cNvSpPr>
          <p:nvPr>
            <p:ph type="body" sz="quarter" idx="14"/>
          </p:nvPr>
        </p:nvSpPr>
        <p:spPr/>
        <p:txBody>
          <a:bodyPr/>
          <a:lstStyle/>
          <a:p>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18</a:t>
            </a:r>
          </a:p>
          <a:p>
            <a:r>
              <a:rPr lang="en-US" dirty="0" smtClean="0"/>
              <a:t>Next = 20</a:t>
            </a:r>
          </a:p>
        </p:txBody>
      </p:sp>
      <p:sp>
        <p:nvSpPr>
          <p:cNvPr id="7" name="Text Placeholder 6"/>
          <p:cNvSpPr>
            <a:spLocks noGrp="1"/>
          </p:cNvSpPr>
          <p:nvPr>
            <p:ph type="body" sz="quarter" idx="16"/>
          </p:nvPr>
        </p:nvSpPr>
        <p:spPr>
          <a:xfrm>
            <a:off x="255271" y="4015310"/>
            <a:ext cx="6602730" cy="1348458"/>
          </a:xfrm>
        </p:spPr>
        <p:txBody>
          <a:bodyPr>
            <a:normAutofit/>
          </a:bodyPr>
          <a:lstStyle/>
          <a:p>
            <a:r>
              <a:rPr lang="en-US" b="1" dirty="0" smtClean="0"/>
              <a:t>Bonus Round</a:t>
            </a:r>
          </a:p>
          <a:p>
            <a:endParaRPr lang="en-US" b="1" dirty="0"/>
          </a:p>
          <a:p>
            <a:r>
              <a:rPr lang="en-US" dirty="0" smtClean="0"/>
              <a:t>What </a:t>
            </a:r>
            <a:r>
              <a:rPr lang="en-US" dirty="0"/>
              <a:t>process should be used for determining the Municipal members when a county has more than one city? </a:t>
            </a:r>
            <a:endParaRPr lang="en-US" dirty="0" smtClean="0"/>
          </a:p>
          <a:p>
            <a:endParaRPr lang="en-US" i="1" dirty="0"/>
          </a:p>
          <a:p>
            <a:r>
              <a:rPr lang="en-US" dirty="0"/>
              <a:t>Can the Council have “proxy” members? </a:t>
            </a:r>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6"/>
            <a:ext cx="8705850" cy="1060323"/>
          </a:xfrm>
          <a:prstGeom prst="rect">
            <a:avLst/>
          </a:prstGeom>
        </p:spPr>
        <p:txBody>
          <a:bodyPr>
            <a:normAutofit fontScale="70000" lnSpcReduction="20000"/>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At this point, you may have some questions in mind about members.  Two frequently asked questions are:</a:t>
            </a:r>
          </a:p>
          <a:p>
            <a:r>
              <a:rPr lang="en-US" b="1" dirty="0" smtClean="0"/>
              <a:t> What </a:t>
            </a:r>
            <a:r>
              <a:rPr lang="en-US" b="1" dirty="0"/>
              <a:t>process should be used for determining the Municipal members when a county has more than one city? </a:t>
            </a:r>
            <a:endParaRPr lang="en-US" dirty="0"/>
          </a:p>
          <a:p>
            <a:r>
              <a:rPr lang="en-US" i="1" dirty="0"/>
              <a:t>The law does not specify a particular </a:t>
            </a:r>
            <a:r>
              <a:rPr lang="en-US" i="1" dirty="0" smtClean="0"/>
              <a:t>process.  Several </a:t>
            </a:r>
            <a:r>
              <a:rPr lang="en-US" i="1" dirty="0"/>
              <a:t>scenarios have been suggested, a) The city that is the county seat of the county; b) The most populous city in the county; c) forming a committee of all the cities and let them determine a process and member; d) Rotating the member seat between cities; e) Nominations and voting with each city having one vote or proportioned by population; f) A caucus among the mayors to reach a consensus on the member. </a:t>
            </a:r>
            <a:r>
              <a:rPr lang="en-US" dirty="0" smtClean="0"/>
              <a:t> In addition</a:t>
            </a:r>
            <a:r>
              <a:rPr lang="en-US" i="1" dirty="0" smtClean="0"/>
              <a:t>, </a:t>
            </a:r>
            <a:r>
              <a:rPr lang="en-US" i="1" dirty="0"/>
              <a:t>the law does not require that the same method of selecting municipal members be used consistently throughout the </a:t>
            </a:r>
            <a:r>
              <a:rPr lang="en-US" i="1" dirty="0" smtClean="0"/>
              <a:t>region.</a:t>
            </a:r>
          </a:p>
          <a:p>
            <a:endParaRPr lang="en-US" b="1" i="1" dirty="0"/>
          </a:p>
          <a:p>
            <a:r>
              <a:rPr lang="en-US" b="1" dirty="0" smtClean="0"/>
              <a:t>Can </a:t>
            </a:r>
            <a:r>
              <a:rPr lang="en-US" b="1" dirty="0"/>
              <a:t>the Council have “proxy” members? </a:t>
            </a:r>
            <a:endParaRPr lang="en-US" dirty="0"/>
          </a:p>
          <a:p>
            <a:r>
              <a:rPr lang="en-US" i="1" dirty="0"/>
              <a:t>The law does not make any provision for “proxy” members. If an attendance issue arises the by-laws often address this matter, if not then the appointing authority should be contacted regarding the problem</a:t>
            </a:r>
            <a:r>
              <a:rPr lang="en-US" i="1" dirty="0" smtClean="0"/>
              <a:t>.</a:t>
            </a:r>
            <a:endParaRPr lang="en-US" dirty="0"/>
          </a:p>
          <a:p>
            <a:endParaRPr lang="en-US" dirty="0"/>
          </a:p>
        </p:txBody>
      </p:sp>
      <p:pic>
        <p:nvPicPr>
          <p:cNvPr id="12" name="Picture 11"/>
          <p:cNvPicPr>
            <a:picLocks noChangeAspect="1"/>
          </p:cNvPicPr>
          <p:nvPr/>
        </p:nvPicPr>
        <p:blipFill>
          <a:blip r:embed="rId3"/>
          <a:stretch>
            <a:fillRect/>
          </a:stretch>
        </p:blipFill>
        <p:spPr>
          <a:xfrm>
            <a:off x="832583" y="549421"/>
            <a:ext cx="1400175" cy="3000375"/>
          </a:xfrm>
          <a:prstGeom prst="rect">
            <a:avLst/>
          </a:prstGeom>
        </p:spPr>
      </p:pic>
    </p:spTree>
    <p:custDataLst>
      <p:tags r:id="rId1"/>
    </p:custDataLst>
    <p:extLst>
      <p:ext uri="{BB962C8B-B14F-4D97-AF65-F5344CB8AC3E}">
        <p14:creationId xmlns:p14="http://schemas.microsoft.com/office/powerpoint/2010/main" val="317799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Lessons Overview</a:t>
            </a:r>
            <a:endParaRPr lang="en-US" dirty="0"/>
          </a:p>
        </p:txBody>
      </p:sp>
      <p:sp>
        <p:nvSpPr>
          <p:cNvPr id="4" name="Text Placeholder 3"/>
          <p:cNvSpPr>
            <a:spLocks noGrp="1"/>
          </p:cNvSpPr>
          <p:nvPr>
            <p:ph type="body" sz="quarter" idx="13"/>
          </p:nvPr>
        </p:nvSpPr>
        <p:spPr/>
        <p:txBody>
          <a:bodyPr/>
          <a:lstStyle/>
          <a:p>
            <a:r>
              <a:rPr lang="en-US" dirty="0" smtClean="0"/>
              <a:t>2</a:t>
            </a:r>
            <a:endParaRPr lang="en-US" dirty="0"/>
          </a:p>
        </p:txBody>
      </p:sp>
      <p:sp>
        <p:nvSpPr>
          <p:cNvPr id="5" name="Text Placeholder 4"/>
          <p:cNvSpPr>
            <a:spLocks noGrp="1"/>
          </p:cNvSpPr>
          <p:nvPr>
            <p:ph type="body" sz="quarter" idx="14"/>
          </p:nvPr>
        </p:nvSpPr>
        <p:spPr/>
        <p:txBody>
          <a:bodyPr/>
          <a:lstStyle/>
          <a:p>
            <a:r>
              <a:rPr lang="en-US" dirty="0" smtClean="0"/>
              <a:t>See screen shot</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1</a:t>
            </a:r>
          </a:p>
          <a:p>
            <a:r>
              <a:rPr lang="en-US" dirty="0" smtClean="0"/>
              <a:t>Next = 3</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What will you learn about in this module?</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lnSpcReduction="10000"/>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 this first module, you will walk through where regional commissions came from and why they exist.  This should help you better understand how commissions help communicates, including where the </a:t>
            </a:r>
            <a:r>
              <a:rPr lang="en-US" dirty="0"/>
              <a:t>money </a:t>
            </a:r>
            <a:r>
              <a:rPr lang="en-US" dirty="0" smtClean="0"/>
              <a:t>is coming from that commissions use and why it is important to be good </a:t>
            </a:r>
            <a:r>
              <a:rPr lang="en-US" dirty="0"/>
              <a:t>stewards of that </a:t>
            </a:r>
            <a:r>
              <a:rPr lang="en-US" dirty="0" smtClean="0"/>
              <a:t>money.  You will also take a look at </a:t>
            </a:r>
            <a:r>
              <a:rPr lang="en-US" dirty="0"/>
              <a:t>what laws </a:t>
            </a:r>
            <a:r>
              <a:rPr lang="en-US" dirty="0" smtClean="0"/>
              <a:t>have dictated and changed regional commissions over time and recognize that what </a:t>
            </a:r>
            <a:r>
              <a:rPr lang="en-US" dirty="0"/>
              <a:t>was once changed can change again.  </a:t>
            </a:r>
            <a:r>
              <a:rPr lang="en-US" dirty="0" smtClean="0"/>
              <a:t>Five areas are included in this module and you will view them in order from the evolution of Regional Commissions to Basic Powers and Role in Assisting Local Government.  So let’s get started!</a:t>
            </a:r>
            <a:endParaRPr lang="en-US" dirty="0"/>
          </a:p>
        </p:txBody>
      </p:sp>
      <p:pic>
        <p:nvPicPr>
          <p:cNvPr id="9" name="Picture 8"/>
          <p:cNvPicPr>
            <a:picLocks noChangeAspect="1"/>
          </p:cNvPicPr>
          <p:nvPr/>
        </p:nvPicPr>
        <p:blipFill rotWithShape="1">
          <a:blip r:embed="rId4"/>
          <a:srcRect t="19619"/>
          <a:stretch/>
        </p:blipFill>
        <p:spPr>
          <a:xfrm>
            <a:off x="1783695" y="1219155"/>
            <a:ext cx="5046175" cy="2508170"/>
          </a:xfrm>
          <a:prstGeom prst="rect">
            <a:avLst/>
          </a:prstGeom>
        </p:spPr>
      </p:pic>
      <p:pic>
        <p:nvPicPr>
          <p:cNvPr id="14" name="Picture 13"/>
          <p:cNvPicPr>
            <a:picLocks noChangeAspect="1"/>
          </p:cNvPicPr>
          <p:nvPr/>
        </p:nvPicPr>
        <p:blipFill>
          <a:blip r:embed="rId5"/>
          <a:stretch>
            <a:fillRect/>
          </a:stretch>
        </p:blipFill>
        <p:spPr>
          <a:xfrm>
            <a:off x="383964" y="685186"/>
            <a:ext cx="1400175" cy="3000375"/>
          </a:xfrm>
          <a:prstGeom prst="rect">
            <a:avLst/>
          </a:prstGeom>
        </p:spPr>
      </p:pic>
    </p:spTree>
    <p:custDataLst>
      <p:tags r:id="rId1"/>
    </p:custDataLst>
    <p:extLst>
      <p:ext uri="{BB962C8B-B14F-4D97-AF65-F5344CB8AC3E}">
        <p14:creationId xmlns:p14="http://schemas.microsoft.com/office/powerpoint/2010/main" val="1562910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Funding Intro</a:t>
            </a:r>
            <a:endParaRPr lang="en-US" dirty="0"/>
          </a:p>
        </p:txBody>
      </p:sp>
      <p:sp>
        <p:nvSpPr>
          <p:cNvPr id="4" name="Text Placeholder 3"/>
          <p:cNvSpPr>
            <a:spLocks noGrp="1"/>
          </p:cNvSpPr>
          <p:nvPr>
            <p:ph type="body" sz="quarter" idx="13"/>
          </p:nvPr>
        </p:nvSpPr>
        <p:spPr/>
        <p:txBody>
          <a:bodyPr/>
          <a:lstStyle/>
          <a:p>
            <a:r>
              <a:rPr lang="en-US" dirty="0" smtClean="0"/>
              <a:t>20</a:t>
            </a:r>
            <a:endParaRPr lang="en-US" dirty="0"/>
          </a:p>
        </p:txBody>
      </p:sp>
      <p:sp>
        <p:nvSpPr>
          <p:cNvPr id="5" name="Text Placeholder 4"/>
          <p:cNvSpPr>
            <a:spLocks noGrp="1"/>
          </p:cNvSpPr>
          <p:nvPr>
            <p:ph type="body" sz="quarter" idx="14"/>
          </p:nvPr>
        </p:nvSpPr>
        <p:spPr/>
        <p:txBody>
          <a:bodyPr/>
          <a:lstStyle/>
          <a:p>
            <a:r>
              <a:rPr lang="en-US" dirty="0" smtClean="0"/>
              <a:t>Title Screen</a:t>
            </a:r>
          </a:p>
          <a:p>
            <a:endParaRPr lang="en-US" dirty="0"/>
          </a:p>
          <a:p>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19</a:t>
            </a:r>
          </a:p>
          <a:p>
            <a:r>
              <a:rPr lang="en-US" dirty="0" smtClean="0"/>
              <a:t>Next = 21</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Primary Funding Mechanisms</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Funding allows Regional Commissions to provide valuable service to the communities they serve.  What are the primary funding mechanisms for RCs? </a:t>
            </a:r>
            <a:endParaRPr lang="en-US" dirty="0"/>
          </a:p>
        </p:txBody>
      </p:sp>
    </p:spTree>
    <p:custDataLst>
      <p:tags r:id="rId1"/>
    </p:custDataLst>
    <p:extLst>
      <p:ext uri="{BB962C8B-B14F-4D97-AF65-F5344CB8AC3E}">
        <p14:creationId xmlns:p14="http://schemas.microsoft.com/office/powerpoint/2010/main" val="10847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Dues</a:t>
            </a:r>
            <a:endParaRPr lang="en-US" dirty="0"/>
          </a:p>
        </p:txBody>
      </p:sp>
      <p:sp>
        <p:nvSpPr>
          <p:cNvPr id="4" name="Text Placeholder 3"/>
          <p:cNvSpPr>
            <a:spLocks noGrp="1"/>
          </p:cNvSpPr>
          <p:nvPr>
            <p:ph type="body" sz="quarter" idx="13"/>
          </p:nvPr>
        </p:nvSpPr>
        <p:spPr/>
        <p:txBody>
          <a:bodyPr/>
          <a:lstStyle/>
          <a:p>
            <a:r>
              <a:rPr lang="en-US" dirty="0" smtClean="0"/>
              <a:t>21</a:t>
            </a:r>
            <a:endParaRPr lang="en-US" dirty="0"/>
          </a:p>
        </p:txBody>
      </p:sp>
      <p:sp>
        <p:nvSpPr>
          <p:cNvPr id="5" name="Text Placeholder 4"/>
          <p:cNvSpPr>
            <a:spLocks noGrp="1"/>
          </p:cNvSpPr>
          <p:nvPr>
            <p:ph type="body" sz="quarter" idx="14"/>
          </p:nvPr>
        </p:nvSpPr>
        <p:spPr/>
        <p:txBody>
          <a:bodyPr/>
          <a:lstStyle/>
          <a:p>
            <a:r>
              <a:rPr lang="en-US" dirty="0" smtClean="0"/>
              <a:t>Additional graphics as desired</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20</a:t>
            </a:r>
          </a:p>
          <a:p>
            <a:r>
              <a:rPr lang="en-US" dirty="0" smtClean="0"/>
              <a:t>Next = 22 </a:t>
            </a:r>
          </a:p>
        </p:txBody>
      </p:sp>
      <p:sp>
        <p:nvSpPr>
          <p:cNvPr id="7" name="Text Placeholder 6"/>
          <p:cNvSpPr>
            <a:spLocks noGrp="1"/>
          </p:cNvSpPr>
          <p:nvPr>
            <p:ph type="body" sz="quarter" idx="16"/>
          </p:nvPr>
        </p:nvSpPr>
        <p:spPr>
          <a:xfrm>
            <a:off x="255271" y="4015310"/>
            <a:ext cx="6602730" cy="1348458"/>
          </a:xfrm>
        </p:spPr>
        <p:txBody>
          <a:bodyPr>
            <a:normAutofit/>
          </a:bodyPr>
          <a:lstStyle/>
          <a:p>
            <a:r>
              <a:rPr lang="en-US" sz="900" dirty="0"/>
              <a:t>OCGA 50-8-33</a:t>
            </a:r>
            <a:endParaRPr lang="en-US" sz="900" dirty="0" smtClean="0"/>
          </a:p>
          <a:p>
            <a:endParaRPr lang="en-US" sz="900" dirty="0"/>
          </a:p>
          <a:p>
            <a:r>
              <a:rPr lang="en-US" sz="900" dirty="0" smtClean="0"/>
              <a:t>Dues</a:t>
            </a:r>
          </a:p>
          <a:p>
            <a:pPr marL="171450" indent="-171450">
              <a:buFont typeface="Arial" panose="020B0604020202020204" pitchFamily="34" charset="0"/>
              <a:buChar char="•"/>
            </a:pPr>
            <a:r>
              <a:rPr lang="en-US" sz="900" dirty="0" smtClean="0"/>
              <a:t>Minimum of $.25 cents per resident</a:t>
            </a:r>
            <a:endParaRPr lang="en-US" sz="900"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11365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85750"/>
            <a:r>
              <a:rPr lang="en-US" dirty="0" smtClean="0"/>
              <a:t>Funding for Regional Commissions is outlined in </a:t>
            </a:r>
            <a:r>
              <a:rPr lang="en-US" dirty="0"/>
              <a:t>Official Code of Georgia Annotated OCGA </a:t>
            </a:r>
            <a:r>
              <a:rPr lang="en-US" dirty="0" smtClean="0"/>
              <a:t>50-8-33.</a:t>
            </a:r>
            <a:r>
              <a:rPr lang="en-US" sz="1250" dirty="0" smtClean="0"/>
              <a:t> </a:t>
            </a:r>
            <a:r>
              <a:rPr lang="en-US" dirty="0" smtClean="0"/>
              <a:t>The </a:t>
            </a:r>
            <a:r>
              <a:rPr lang="en-US" dirty="0"/>
              <a:t>RCs </a:t>
            </a:r>
            <a:r>
              <a:rPr lang="en-US" dirty="0" smtClean="0"/>
              <a:t>have two primary funding </a:t>
            </a:r>
            <a:r>
              <a:rPr lang="en-US" dirty="0"/>
              <a:t>sources to support their regional services and operations. </a:t>
            </a:r>
            <a:r>
              <a:rPr lang="en-US" dirty="0" smtClean="0"/>
              <a:t> Counties and cities in the region </a:t>
            </a:r>
            <a:r>
              <a:rPr lang="en-US" dirty="0"/>
              <a:t>must pay annual </a:t>
            </a:r>
            <a:r>
              <a:rPr lang="en-US" dirty="0" smtClean="0"/>
              <a:t>dues with dues equal to a minimum </a:t>
            </a:r>
            <a:r>
              <a:rPr lang="en-US" dirty="0"/>
              <a:t>of $.25 cents for each </a:t>
            </a:r>
            <a:r>
              <a:rPr lang="en-US" dirty="0" smtClean="0"/>
              <a:t>resident. RCs often use the money from dues to </a:t>
            </a:r>
            <a:r>
              <a:rPr lang="en-US" dirty="0"/>
              <a:t>match state and federal administrative </a:t>
            </a:r>
            <a:r>
              <a:rPr lang="en-US" dirty="0" smtClean="0"/>
              <a:t>grants in order to leverage </a:t>
            </a:r>
            <a:r>
              <a:rPr lang="en-US" dirty="0"/>
              <a:t>larger </a:t>
            </a:r>
            <a:r>
              <a:rPr lang="en-US" dirty="0" smtClean="0"/>
              <a:t>monies available. </a:t>
            </a:r>
          </a:p>
        </p:txBody>
      </p:sp>
      <p:pic>
        <p:nvPicPr>
          <p:cNvPr id="12" name="Picture 11"/>
          <p:cNvPicPr>
            <a:picLocks noChangeAspect="1"/>
          </p:cNvPicPr>
          <p:nvPr/>
        </p:nvPicPr>
        <p:blipFill>
          <a:blip r:embed="rId3"/>
          <a:stretch>
            <a:fillRect/>
          </a:stretch>
        </p:blipFill>
        <p:spPr>
          <a:xfrm>
            <a:off x="4711367" y="704989"/>
            <a:ext cx="1400175" cy="3000375"/>
          </a:xfrm>
          <a:prstGeom prst="rect">
            <a:avLst/>
          </a:prstGeom>
        </p:spPr>
      </p:pic>
    </p:spTree>
    <p:custDataLst>
      <p:tags r:id="rId1"/>
    </p:custDataLst>
    <p:extLst>
      <p:ext uri="{BB962C8B-B14F-4D97-AF65-F5344CB8AC3E}">
        <p14:creationId xmlns:p14="http://schemas.microsoft.com/office/powerpoint/2010/main" val="4200815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State Funds</a:t>
            </a:r>
            <a:endParaRPr lang="en-US" dirty="0"/>
          </a:p>
        </p:txBody>
      </p:sp>
      <p:sp>
        <p:nvSpPr>
          <p:cNvPr id="4" name="Text Placeholder 3"/>
          <p:cNvSpPr>
            <a:spLocks noGrp="1"/>
          </p:cNvSpPr>
          <p:nvPr>
            <p:ph type="body" sz="quarter" idx="13"/>
          </p:nvPr>
        </p:nvSpPr>
        <p:spPr/>
        <p:txBody>
          <a:bodyPr/>
          <a:lstStyle/>
          <a:p>
            <a:r>
              <a:rPr lang="en-US" dirty="0" smtClean="0"/>
              <a:t>22</a:t>
            </a:r>
            <a:endParaRPr lang="en-US" dirty="0"/>
          </a:p>
        </p:txBody>
      </p:sp>
      <p:sp>
        <p:nvSpPr>
          <p:cNvPr id="5" name="Text Placeholder 4"/>
          <p:cNvSpPr>
            <a:spLocks noGrp="1"/>
          </p:cNvSpPr>
          <p:nvPr>
            <p:ph type="body" sz="quarter" idx="14"/>
          </p:nvPr>
        </p:nvSpPr>
        <p:spPr/>
        <p:txBody>
          <a:bodyPr/>
          <a:lstStyle/>
          <a:p>
            <a:r>
              <a:rPr lang="en-US" dirty="0" smtClean="0"/>
              <a:t>Additional graphics as desired</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21</a:t>
            </a:r>
          </a:p>
          <a:p>
            <a:r>
              <a:rPr lang="en-US" dirty="0" smtClean="0"/>
              <a:t>Next = 23 </a:t>
            </a:r>
          </a:p>
        </p:txBody>
      </p:sp>
      <p:sp>
        <p:nvSpPr>
          <p:cNvPr id="7" name="Text Placeholder 6"/>
          <p:cNvSpPr>
            <a:spLocks noGrp="1"/>
          </p:cNvSpPr>
          <p:nvPr>
            <p:ph type="body" sz="quarter" idx="16"/>
          </p:nvPr>
        </p:nvSpPr>
        <p:spPr>
          <a:xfrm>
            <a:off x="255271" y="4015310"/>
            <a:ext cx="6602730" cy="1348458"/>
          </a:xfrm>
        </p:spPr>
        <p:txBody>
          <a:bodyPr>
            <a:normAutofit/>
          </a:bodyPr>
          <a:lstStyle/>
          <a:p>
            <a:pPr indent="-285750"/>
            <a:r>
              <a:rPr lang="en-US" sz="900" dirty="0" smtClean="0"/>
              <a:t>State Funds</a:t>
            </a:r>
          </a:p>
          <a:p>
            <a:pPr marL="171450" indent="-171450">
              <a:buFont typeface="Arial" panose="020B0604020202020204" pitchFamily="34" charset="0"/>
              <a:buChar char="•"/>
            </a:pPr>
            <a:r>
              <a:rPr lang="en-US" sz="900" dirty="0" smtClean="0"/>
              <a:t>Disbursed to RCs that collect $1 from each resident</a:t>
            </a:r>
          </a:p>
          <a:p>
            <a:pPr marL="171450" indent="-171450">
              <a:buFont typeface="Arial" panose="020B0604020202020204" pitchFamily="34" charset="0"/>
              <a:buChar char="•"/>
            </a:pPr>
            <a:r>
              <a:rPr lang="en-US" sz="900" dirty="0" smtClean="0"/>
              <a:t>Additional funding considered</a:t>
            </a:r>
            <a:endParaRPr lang="en-US" sz="900"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11365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85750"/>
            <a:r>
              <a:rPr lang="en-US" dirty="0" smtClean="0"/>
              <a:t>Additionally, state funds are distributed to regional commissions by the Georgia </a:t>
            </a:r>
            <a:r>
              <a:rPr lang="en-US" dirty="0"/>
              <a:t>Department of Community </a:t>
            </a:r>
            <a:r>
              <a:rPr lang="en-US" dirty="0" smtClean="0"/>
              <a:t>Affairs.  The DCS established funding based on the state appropriation.  In order to be eligible for minimum state funding, the RC from collect $1 from each resident.  A Regional Commission may also apply to the DCA for supplemental state funding.</a:t>
            </a:r>
            <a:endParaRPr lang="en-US" sz="1150" dirty="0"/>
          </a:p>
        </p:txBody>
      </p:sp>
      <p:pic>
        <p:nvPicPr>
          <p:cNvPr id="14" name="Picture 13"/>
          <p:cNvPicPr>
            <a:picLocks noChangeAspect="1"/>
          </p:cNvPicPr>
          <p:nvPr/>
        </p:nvPicPr>
        <p:blipFill>
          <a:blip r:embed="rId3"/>
          <a:stretch>
            <a:fillRect/>
          </a:stretch>
        </p:blipFill>
        <p:spPr>
          <a:xfrm>
            <a:off x="726154" y="704989"/>
            <a:ext cx="1400175" cy="3000375"/>
          </a:xfrm>
          <a:prstGeom prst="rect">
            <a:avLst/>
          </a:prstGeom>
        </p:spPr>
      </p:pic>
    </p:spTree>
    <p:custDataLst>
      <p:tags r:id="rId1"/>
    </p:custDataLst>
    <p:extLst>
      <p:ext uri="{BB962C8B-B14F-4D97-AF65-F5344CB8AC3E}">
        <p14:creationId xmlns:p14="http://schemas.microsoft.com/office/powerpoint/2010/main" val="1060803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Funding Check for Understanding</a:t>
            </a:r>
            <a:endParaRPr lang="en-US" dirty="0"/>
          </a:p>
        </p:txBody>
      </p:sp>
      <p:sp>
        <p:nvSpPr>
          <p:cNvPr id="4" name="Text Placeholder 3"/>
          <p:cNvSpPr>
            <a:spLocks noGrp="1"/>
          </p:cNvSpPr>
          <p:nvPr>
            <p:ph type="body" sz="quarter" idx="13"/>
          </p:nvPr>
        </p:nvSpPr>
        <p:spPr/>
        <p:txBody>
          <a:bodyPr/>
          <a:lstStyle/>
          <a:p>
            <a:r>
              <a:rPr lang="en-US" dirty="0" smtClean="0"/>
              <a:t>23</a:t>
            </a:r>
            <a:endParaRPr lang="en-US" dirty="0"/>
          </a:p>
        </p:txBody>
      </p:sp>
      <p:sp>
        <p:nvSpPr>
          <p:cNvPr id="5" name="Text Placeholder 4"/>
          <p:cNvSpPr>
            <a:spLocks noGrp="1"/>
          </p:cNvSpPr>
          <p:nvPr>
            <p:ph type="body" sz="quarter" idx="14"/>
          </p:nvPr>
        </p:nvSpPr>
        <p:spPr/>
        <p:txBody>
          <a:bodyPr/>
          <a:lstStyle/>
          <a:p>
            <a:r>
              <a:rPr lang="en-US" dirty="0" smtClean="0"/>
              <a:t>.</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22</a:t>
            </a:r>
          </a:p>
          <a:p>
            <a:r>
              <a:rPr lang="en-US" dirty="0" smtClean="0"/>
              <a:t>Next = 24</a:t>
            </a:r>
          </a:p>
          <a:p>
            <a:r>
              <a:rPr lang="en-US" dirty="0" smtClean="0"/>
              <a:t>Submit</a:t>
            </a:r>
          </a:p>
        </p:txBody>
      </p:sp>
      <p:sp>
        <p:nvSpPr>
          <p:cNvPr id="7" name="Text Placeholder 6"/>
          <p:cNvSpPr>
            <a:spLocks noGrp="1"/>
          </p:cNvSpPr>
          <p:nvPr>
            <p:ph type="body" sz="quarter" idx="16"/>
          </p:nvPr>
        </p:nvSpPr>
        <p:spPr>
          <a:xfrm>
            <a:off x="255271" y="4015310"/>
            <a:ext cx="6602730" cy="1348458"/>
          </a:xfrm>
        </p:spPr>
        <p:txBody>
          <a:bodyPr>
            <a:normAutofit/>
          </a:bodyPr>
          <a:lstStyle/>
          <a:p>
            <a:r>
              <a:rPr lang="en-US" b="1" dirty="0" err="1" smtClean="0"/>
              <a:t>CheckPoint</a:t>
            </a:r>
            <a:endParaRPr lang="en-US" b="1" dirty="0" smtClean="0"/>
          </a:p>
          <a:p>
            <a:r>
              <a:rPr lang="en-US" dirty="0"/>
              <a:t>For each question, select the correct answer from the choices given. Once you have selected an answer for all questions, click submit to see how you did</a:t>
            </a:r>
            <a:r>
              <a:rPr lang="en-US" dirty="0" smtClean="0"/>
              <a:t>.</a:t>
            </a:r>
          </a:p>
          <a:p>
            <a:endParaRPr lang="en-US" b="1" dirty="0"/>
          </a:p>
          <a:p>
            <a:r>
              <a:rPr lang="en-US" dirty="0"/>
              <a:t>Select the correct code section for funding mechanism</a:t>
            </a:r>
            <a:r>
              <a:rPr lang="en-US" dirty="0" smtClean="0"/>
              <a:t>.</a:t>
            </a:r>
          </a:p>
          <a:p>
            <a:r>
              <a:rPr lang="en-US" dirty="0"/>
              <a:t>Select the correct funding </a:t>
            </a:r>
            <a:r>
              <a:rPr lang="en-US" dirty="0" smtClean="0"/>
              <a:t>mechanism.</a:t>
            </a:r>
            <a:endParaRPr lang="en-US" dirty="0"/>
          </a:p>
          <a:p>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Let’s do a quick review now on what you’ve learned about funding.</a:t>
            </a:r>
            <a:endParaRPr lang="en-US" dirty="0"/>
          </a:p>
        </p:txBody>
      </p:sp>
      <p:pic>
        <p:nvPicPr>
          <p:cNvPr id="11" name="Picture 10"/>
          <p:cNvPicPr>
            <a:picLocks noChangeAspect="1"/>
          </p:cNvPicPr>
          <p:nvPr/>
        </p:nvPicPr>
        <p:blipFill>
          <a:blip r:embed="rId4"/>
          <a:stretch>
            <a:fillRect/>
          </a:stretch>
        </p:blipFill>
        <p:spPr>
          <a:xfrm>
            <a:off x="990600" y="1170804"/>
            <a:ext cx="933450" cy="1733550"/>
          </a:xfrm>
          <a:prstGeom prst="rect">
            <a:avLst/>
          </a:prstGeom>
        </p:spPr>
      </p:pic>
      <p:sp>
        <p:nvSpPr>
          <p:cNvPr id="12" name="TextBox 11"/>
          <p:cNvSpPr txBox="1"/>
          <p:nvPr/>
        </p:nvSpPr>
        <p:spPr>
          <a:xfrm>
            <a:off x="6886575" y="762000"/>
            <a:ext cx="1968443" cy="276999"/>
          </a:xfrm>
          <a:prstGeom prst="rect">
            <a:avLst/>
          </a:prstGeom>
          <a:noFill/>
        </p:spPr>
        <p:txBody>
          <a:bodyPr wrap="square" rtlCol="0">
            <a:spAutoFit/>
          </a:bodyPr>
          <a:lstStyle/>
          <a:p>
            <a:r>
              <a:rPr lang="en-US" sz="1200" dirty="0" smtClean="0">
                <a:latin typeface="+mn-lt"/>
              </a:rPr>
              <a:t>Multiple choice</a:t>
            </a:r>
            <a:endParaRPr lang="en-US" sz="1200" dirty="0">
              <a:latin typeface="+mn-lt"/>
            </a:endParaRPr>
          </a:p>
        </p:txBody>
      </p:sp>
    </p:spTree>
    <p:custDataLst>
      <p:tags r:id="rId1"/>
    </p:custDataLst>
    <p:extLst>
      <p:ext uri="{BB962C8B-B14F-4D97-AF65-F5344CB8AC3E}">
        <p14:creationId xmlns:p14="http://schemas.microsoft.com/office/powerpoint/2010/main" val="921192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Funding Check Feedback</a:t>
            </a:r>
            <a:endParaRPr lang="en-US" dirty="0"/>
          </a:p>
        </p:txBody>
      </p:sp>
      <p:sp>
        <p:nvSpPr>
          <p:cNvPr id="4" name="Text Placeholder 3"/>
          <p:cNvSpPr>
            <a:spLocks noGrp="1"/>
          </p:cNvSpPr>
          <p:nvPr>
            <p:ph type="body" sz="quarter" idx="13"/>
          </p:nvPr>
        </p:nvSpPr>
        <p:spPr/>
        <p:txBody>
          <a:bodyPr/>
          <a:lstStyle/>
          <a:p>
            <a:r>
              <a:rPr lang="en-US" dirty="0" smtClean="0"/>
              <a:t>24</a:t>
            </a:r>
            <a:endParaRPr lang="en-US" dirty="0"/>
          </a:p>
        </p:txBody>
      </p:sp>
      <p:sp>
        <p:nvSpPr>
          <p:cNvPr id="5" name="Text Placeholder 4"/>
          <p:cNvSpPr>
            <a:spLocks noGrp="1"/>
          </p:cNvSpPr>
          <p:nvPr>
            <p:ph type="body" sz="quarter" idx="14"/>
          </p:nvPr>
        </p:nvSpPr>
        <p:spPr/>
        <p:txBody>
          <a:bodyPr/>
          <a:lstStyle/>
          <a:p>
            <a:r>
              <a:rPr lang="en-US" dirty="0" smtClean="0"/>
              <a:t>Present feedback</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23</a:t>
            </a:r>
          </a:p>
          <a:p>
            <a:r>
              <a:rPr lang="en-US" dirty="0" smtClean="0"/>
              <a:t>Next = 25</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How did you do?</a:t>
            </a:r>
          </a:p>
          <a:p>
            <a:endParaRPr lang="en-US" dirty="0"/>
          </a:p>
          <a:p>
            <a:r>
              <a:rPr lang="en-US" dirty="0"/>
              <a:t>PRESENT APPLICABLE FEEDBACK INCLUDING CORRECT ANSWER(S</a:t>
            </a:r>
            <a:r>
              <a:rPr lang="en-US" dirty="0" smtClean="0"/>
              <a:t>)</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How did you do?</a:t>
            </a:r>
            <a:endParaRPr lang="en-US" dirty="0"/>
          </a:p>
        </p:txBody>
      </p:sp>
      <p:pic>
        <p:nvPicPr>
          <p:cNvPr id="9" name="Picture 8"/>
          <p:cNvPicPr>
            <a:picLocks noChangeAspect="1"/>
          </p:cNvPicPr>
          <p:nvPr/>
        </p:nvPicPr>
        <p:blipFill>
          <a:blip r:embed="rId3"/>
          <a:stretch>
            <a:fillRect/>
          </a:stretch>
        </p:blipFill>
        <p:spPr>
          <a:xfrm>
            <a:off x="5334000" y="1139381"/>
            <a:ext cx="1247775" cy="1752600"/>
          </a:xfrm>
          <a:prstGeom prst="rect">
            <a:avLst/>
          </a:prstGeom>
        </p:spPr>
      </p:pic>
    </p:spTree>
    <p:custDataLst>
      <p:tags r:id="rId1"/>
    </p:custDataLst>
    <p:extLst>
      <p:ext uri="{BB962C8B-B14F-4D97-AF65-F5344CB8AC3E}">
        <p14:creationId xmlns:p14="http://schemas.microsoft.com/office/powerpoint/2010/main" val="2652297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Role of Commission Intro</a:t>
            </a:r>
            <a:endParaRPr lang="en-US" dirty="0"/>
          </a:p>
        </p:txBody>
      </p:sp>
      <p:sp>
        <p:nvSpPr>
          <p:cNvPr id="4" name="Text Placeholder 3"/>
          <p:cNvSpPr>
            <a:spLocks noGrp="1"/>
          </p:cNvSpPr>
          <p:nvPr>
            <p:ph type="body" sz="quarter" idx="13"/>
          </p:nvPr>
        </p:nvSpPr>
        <p:spPr/>
        <p:txBody>
          <a:bodyPr/>
          <a:lstStyle/>
          <a:p>
            <a:r>
              <a:rPr lang="en-US" dirty="0" smtClean="0"/>
              <a:t>25</a:t>
            </a:r>
            <a:endParaRPr lang="en-US" dirty="0"/>
          </a:p>
        </p:txBody>
      </p:sp>
      <p:sp>
        <p:nvSpPr>
          <p:cNvPr id="5" name="Text Placeholder 4"/>
          <p:cNvSpPr>
            <a:spLocks noGrp="1"/>
          </p:cNvSpPr>
          <p:nvPr>
            <p:ph type="body" sz="quarter" idx="14"/>
          </p:nvPr>
        </p:nvSpPr>
        <p:spPr/>
        <p:txBody>
          <a:bodyPr/>
          <a:lstStyle/>
          <a:p>
            <a:r>
              <a:rPr lang="en-US" dirty="0" smtClean="0"/>
              <a:t>Title Screen</a:t>
            </a:r>
          </a:p>
          <a:p>
            <a:endParaRPr lang="en-US" dirty="0"/>
          </a:p>
          <a:p>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24</a:t>
            </a:r>
          </a:p>
          <a:p>
            <a:r>
              <a:rPr lang="en-US" dirty="0" smtClean="0"/>
              <a:t>Next = 26</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Basic Powers and Role in Assisting Local Government</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lnSpcReduction="10000"/>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Economic </a:t>
            </a:r>
            <a:r>
              <a:rPr lang="en-US" dirty="0"/>
              <a:t>development was </a:t>
            </a:r>
            <a:r>
              <a:rPr lang="en-US" dirty="0" smtClean="0"/>
              <a:t>at </a:t>
            </a:r>
            <a:r>
              <a:rPr lang="en-US" dirty="0"/>
              <a:t>the heart of why commissions were created and why they continue on today. Regional commissions serve local governments through multicounty planning and development including monitoring population trends and recommending plans for coping with the demand on natural resources, transportation infrastructure and quality of life.  In recent years, they have taken on other tasks such affordable housing, business development, aging services, disaster planning, historic preservation and tourism</a:t>
            </a:r>
            <a:r>
              <a:rPr lang="en-US" dirty="0" smtClean="0"/>
              <a:t>. </a:t>
            </a:r>
            <a:r>
              <a:rPr lang="en-US" dirty="0"/>
              <a:t>For the last topic covered in this module, you will take an in-depth look at what a Regional Commission </a:t>
            </a:r>
            <a:r>
              <a:rPr lang="en-US" dirty="0" smtClean="0"/>
              <a:t>does and how they do it.</a:t>
            </a:r>
            <a:endParaRPr lang="en-US" dirty="0"/>
          </a:p>
          <a:p>
            <a:endParaRPr lang="en-US" dirty="0"/>
          </a:p>
        </p:txBody>
      </p:sp>
    </p:spTree>
    <p:custDataLst>
      <p:tags r:id="rId1"/>
    </p:custDataLst>
    <p:extLst>
      <p:ext uri="{BB962C8B-B14F-4D97-AF65-F5344CB8AC3E}">
        <p14:creationId xmlns:p14="http://schemas.microsoft.com/office/powerpoint/2010/main" val="1618329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Role Overview</a:t>
            </a:r>
            <a:endParaRPr lang="en-US" dirty="0"/>
          </a:p>
        </p:txBody>
      </p:sp>
      <p:sp>
        <p:nvSpPr>
          <p:cNvPr id="4" name="Text Placeholder 3"/>
          <p:cNvSpPr>
            <a:spLocks noGrp="1"/>
          </p:cNvSpPr>
          <p:nvPr>
            <p:ph type="body" sz="quarter" idx="13"/>
          </p:nvPr>
        </p:nvSpPr>
        <p:spPr/>
        <p:txBody>
          <a:bodyPr/>
          <a:lstStyle/>
          <a:p>
            <a:r>
              <a:rPr lang="en-US" dirty="0" smtClean="0"/>
              <a:t>26</a:t>
            </a:r>
            <a:endParaRPr lang="en-US" dirty="0"/>
          </a:p>
        </p:txBody>
      </p:sp>
      <p:sp>
        <p:nvSpPr>
          <p:cNvPr id="5" name="Text Placeholder 4"/>
          <p:cNvSpPr>
            <a:spLocks noGrp="1"/>
          </p:cNvSpPr>
          <p:nvPr>
            <p:ph type="body" sz="quarter" idx="14"/>
          </p:nvPr>
        </p:nvSpPr>
        <p:spPr/>
        <p:txBody>
          <a:bodyPr/>
          <a:lstStyle/>
          <a:p>
            <a:r>
              <a:rPr lang="en-US" dirty="0" smtClean="0"/>
              <a:t>For each area, present list (see slides 27-29. Can present on one slide and have user click on graphic to see list or present across three slides where user interaction is required to view list or something similar.</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25</a:t>
            </a:r>
          </a:p>
          <a:p>
            <a:r>
              <a:rPr lang="en-US" dirty="0" smtClean="0"/>
              <a:t>Next = 27</a:t>
            </a:r>
          </a:p>
        </p:txBody>
      </p:sp>
      <p:sp>
        <p:nvSpPr>
          <p:cNvPr id="7" name="Text Placeholder 6"/>
          <p:cNvSpPr>
            <a:spLocks noGrp="1"/>
          </p:cNvSpPr>
          <p:nvPr>
            <p:ph type="body" sz="quarter" idx="16"/>
          </p:nvPr>
        </p:nvSpPr>
        <p:spPr>
          <a:xfrm>
            <a:off x="255271" y="4015310"/>
            <a:ext cx="6602730" cy="1348458"/>
          </a:xfrm>
        </p:spPr>
        <p:txBody>
          <a:bodyPr>
            <a:normAutofit lnSpcReduction="10000"/>
          </a:bodyPr>
          <a:lstStyle/>
          <a:p>
            <a:pPr marL="171450" indent="-171450">
              <a:buFont typeface="Arial" panose="020B0604020202020204" pitchFamily="34" charset="0"/>
              <a:buChar char="•"/>
            </a:pPr>
            <a:r>
              <a:rPr lang="en-US" dirty="0" smtClean="0"/>
              <a:t>OCGA 50-8-35</a:t>
            </a:r>
          </a:p>
          <a:p>
            <a:endParaRPr lang="en-US" dirty="0" smtClean="0"/>
          </a:p>
          <a:p>
            <a:r>
              <a:rPr lang="en-US" dirty="0" smtClean="0"/>
              <a:t>What RCs do</a:t>
            </a:r>
          </a:p>
          <a:p>
            <a:pPr marL="171450" indent="-171450">
              <a:buFont typeface="Arial" panose="020B0604020202020204" pitchFamily="34" charset="0"/>
              <a:buChar char="•"/>
            </a:pPr>
            <a:r>
              <a:rPr lang="en-US" dirty="0" smtClean="0"/>
              <a:t>Administer Commission</a:t>
            </a:r>
          </a:p>
          <a:p>
            <a:pPr marL="171450" indent="-171450">
              <a:buFont typeface="Arial" panose="020B0604020202020204" pitchFamily="34" charset="0"/>
              <a:buChar char="•"/>
            </a:pPr>
            <a:r>
              <a:rPr lang="en-US" dirty="0" smtClean="0"/>
              <a:t>Research</a:t>
            </a:r>
            <a:r>
              <a:rPr lang="en-US" dirty="0"/>
              <a:t>, </a:t>
            </a:r>
            <a:r>
              <a:rPr lang="en-US" dirty="0" smtClean="0"/>
              <a:t>Plan </a:t>
            </a:r>
            <a:r>
              <a:rPr lang="en-US" dirty="0"/>
              <a:t>and </a:t>
            </a:r>
            <a:r>
              <a:rPr lang="en-US" dirty="0" smtClean="0"/>
              <a:t>Participate</a:t>
            </a:r>
          </a:p>
          <a:p>
            <a:pPr marL="171450" indent="-171450">
              <a:buFont typeface="Arial" panose="020B0604020202020204" pitchFamily="34" charset="0"/>
              <a:buChar char="•"/>
            </a:pPr>
            <a:r>
              <a:rPr lang="en-US" dirty="0" smtClean="0"/>
              <a:t>Provide Services</a:t>
            </a:r>
          </a:p>
          <a:p>
            <a:pPr marL="171450" indent="-171450">
              <a:buFont typeface="Arial" panose="020B0604020202020204" pitchFamily="34" charset="0"/>
              <a:buChar char="•"/>
            </a:pPr>
            <a:endParaRPr lang="en-US" sz="1100"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Official Code of Georgia Annotated </a:t>
            </a:r>
            <a:r>
              <a:rPr lang="en-US" dirty="0" smtClean="0"/>
              <a:t>OCGA 50-8-35 delineates what each regional commission may do.  The actions fall into three basic areas:  Administering the Commission; Research, Planning and Participating; and Providing Services.  To see specific actions that fall into each area, click on the area.</a:t>
            </a:r>
          </a:p>
          <a:p>
            <a:r>
              <a:rPr lang="en-US" sz="1100" dirty="0" smtClean="0">
                <a:solidFill>
                  <a:srgbClr val="FF0000"/>
                </a:solidFill>
              </a:rPr>
              <a:t>NOTE:  UPDATE AUDIO BASED ON HOW CONTENT IS PRESENTED</a:t>
            </a:r>
            <a:endParaRPr lang="en-US" sz="1100" dirty="0">
              <a:solidFill>
                <a:srgbClr val="FF0000"/>
              </a:solidFill>
            </a:endParaRPr>
          </a:p>
        </p:txBody>
      </p:sp>
      <p:pic>
        <p:nvPicPr>
          <p:cNvPr id="12" name="Picture 11"/>
          <p:cNvPicPr>
            <a:picLocks noChangeAspect="1"/>
          </p:cNvPicPr>
          <p:nvPr/>
        </p:nvPicPr>
        <p:blipFill>
          <a:blip r:embed="rId4"/>
          <a:stretch>
            <a:fillRect/>
          </a:stretch>
        </p:blipFill>
        <p:spPr>
          <a:xfrm>
            <a:off x="832583" y="549421"/>
            <a:ext cx="1400175" cy="3000375"/>
          </a:xfrm>
          <a:prstGeom prst="rect">
            <a:avLst/>
          </a:prstGeom>
        </p:spPr>
      </p:pic>
    </p:spTree>
    <p:custDataLst>
      <p:tags r:id="rId1"/>
    </p:custDataLst>
    <p:extLst>
      <p:ext uri="{BB962C8B-B14F-4D97-AF65-F5344CB8AC3E}">
        <p14:creationId xmlns:p14="http://schemas.microsoft.com/office/powerpoint/2010/main" val="3407966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Administer</a:t>
            </a:r>
            <a:endParaRPr lang="en-US" dirty="0"/>
          </a:p>
        </p:txBody>
      </p:sp>
      <p:sp>
        <p:nvSpPr>
          <p:cNvPr id="4" name="Text Placeholder 3"/>
          <p:cNvSpPr>
            <a:spLocks noGrp="1"/>
          </p:cNvSpPr>
          <p:nvPr>
            <p:ph type="body" sz="quarter" idx="13"/>
          </p:nvPr>
        </p:nvSpPr>
        <p:spPr/>
        <p:txBody>
          <a:bodyPr/>
          <a:lstStyle/>
          <a:p>
            <a:r>
              <a:rPr lang="en-US" dirty="0" smtClean="0"/>
              <a:t>27</a:t>
            </a:r>
            <a:endParaRPr lang="en-US" dirty="0"/>
          </a:p>
        </p:txBody>
      </p:sp>
      <p:sp>
        <p:nvSpPr>
          <p:cNvPr id="5" name="Text Placeholder 4"/>
          <p:cNvSpPr>
            <a:spLocks noGrp="1"/>
          </p:cNvSpPr>
          <p:nvPr>
            <p:ph type="body" sz="quarter" idx="14"/>
          </p:nvPr>
        </p:nvSpPr>
        <p:spPr/>
        <p:txBody>
          <a:bodyPr/>
          <a:lstStyle/>
          <a:p>
            <a:r>
              <a:rPr lang="en-US" dirty="0" smtClean="0"/>
              <a:t>See slide 26</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26</a:t>
            </a:r>
          </a:p>
          <a:p>
            <a:r>
              <a:rPr lang="en-US" dirty="0" smtClean="0"/>
              <a:t>Next = 28 </a:t>
            </a:r>
          </a:p>
        </p:txBody>
      </p:sp>
      <p:sp>
        <p:nvSpPr>
          <p:cNvPr id="7" name="Text Placeholder 6"/>
          <p:cNvSpPr>
            <a:spLocks noGrp="1"/>
          </p:cNvSpPr>
          <p:nvPr>
            <p:ph type="body" sz="quarter" idx="16"/>
          </p:nvPr>
        </p:nvSpPr>
        <p:spPr>
          <a:xfrm>
            <a:off x="255271" y="4015310"/>
            <a:ext cx="6602730" cy="1348458"/>
          </a:xfrm>
        </p:spPr>
        <p:txBody>
          <a:bodyPr>
            <a:normAutofit fontScale="70000" lnSpcReduction="20000"/>
          </a:bodyPr>
          <a:lstStyle/>
          <a:p>
            <a:r>
              <a:rPr lang="en-US" dirty="0"/>
              <a:t>Administer Commission</a:t>
            </a:r>
            <a:endParaRPr lang="en-US" sz="1100" dirty="0"/>
          </a:p>
          <a:p>
            <a:pPr lvl="1"/>
            <a:r>
              <a:rPr lang="en-US" dirty="0"/>
              <a:t>Adopt bylaws and make rules and regulations</a:t>
            </a:r>
            <a:endParaRPr lang="en-US" sz="1050" dirty="0"/>
          </a:p>
          <a:p>
            <a:pPr lvl="1"/>
            <a:r>
              <a:rPr lang="en-US" dirty="0"/>
              <a:t>Provide benefits to its employees</a:t>
            </a:r>
            <a:endParaRPr lang="en-US" sz="1050" dirty="0"/>
          </a:p>
          <a:p>
            <a:pPr lvl="1"/>
            <a:r>
              <a:rPr lang="en-US" dirty="0"/>
              <a:t>Each commission shall develop a department approved continuing education program for professional staff members of such commissions.</a:t>
            </a:r>
            <a:endParaRPr lang="en-US" sz="1050" dirty="0"/>
          </a:p>
          <a:p>
            <a:pPr lvl="1"/>
            <a:r>
              <a:rPr lang="en-US" dirty="0"/>
              <a:t>Carry out such other programs as its council or the department shall require from time to time;</a:t>
            </a:r>
            <a:endParaRPr lang="en-US" sz="1050" dirty="0"/>
          </a:p>
          <a:p>
            <a:pPr lvl="1"/>
            <a:r>
              <a:rPr lang="en-US" dirty="0"/>
              <a:t>Adopt personnel policies and practices </a:t>
            </a:r>
            <a:endParaRPr lang="en-US" sz="1050" dirty="0"/>
          </a:p>
          <a:p>
            <a:pPr lvl="1"/>
            <a:r>
              <a:rPr lang="en-US" dirty="0"/>
              <a:t>Enter into contracts </a:t>
            </a:r>
            <a:endParaRPr lang="en-US" sz="1050" dirty="0"/>
          </a:p>
          <a:p>
            <a:pPr lvl="2"/>
            <a:r>
              <a:rPr lang="en-US" dirty="0"/>
              <a:t>Chairperson of regional commission council and executive director of the RC must jointly execute such contracts</a:t>
            </a:r>
            <a:endParaRPr lang="en-US" sz="1050" dirty="0"/>
          </a:p>
          <a:p>
            <a:pPr lvl="1"/>
            <a:r>
              <a:rPr lang="en-US" dirty="0"/>
              <a:t>Utilize services of Georgia Department of Administrative </a:t>
            </a:r>
            <a:r>
              <a:rPr lang="en-US" dirty="0" smtClean="0"/>
              <a:t>Services</a:t>
            </a:r>
            <a:endParaRPr lang="en-US" sz="1050"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dirty="0" smtClean="0"/>
              <a:t>No Audio</a:t>
            </a:r>
            <a:endParaRPr lang="en-US" dirty="0"/>
          </a:p>
        </p:txBody>
      </p:sp>
    </p:spTree>
    <p:custDataLst>
      <p:tags r:id="rId1"/>
    </p:custDataLst>
    <p:extLst>
      <p:ext uri="{BB962C8B-B14F-4D97-AF65-F5344CB8AC3E}">
        <p14:creationId xmlns:p14="http://schemas.microsoft.com/office/powerpoint/2010/main" val="850140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Research, Plan and Participate</a:t>
            </a:r>
            <a:endParaRPr lang="en-US" dirty="0"/>
          </a:p>
        </p:txBody>
      </p:sp>
      <p:sp>
        <p:nvSpPr>
          <p:cNvPr id="4" name="Text Placeholder 3"/>
          <p:cNvSpPr>
            <a:spLocks noGrp="1"/>
          </p:cNvSpPr>
          <p:nvPr>
            <p:ph type="body" sz="quarter" idx="13"/>
          </p:nvPr>
        </p:nvSpPr>
        <p:spPr/>
        <p:txBody>
          <a:bodyPr/>
          <a:lstStyle/>
          <a:p>
            <a:r>
              <a:rPr lang="en-US" dirty="0" smtClean="0"/>
              <a:t>28</a:t>
            </a:r>
            <a:endParaRPr lang="en-US" dirty="0"/>
          </a:p>
        </p:txBody>
      </p:sp>
      <p:sp>
        <p:nvSpPr>
          <p:cNvPr id="5" name="Text Placeholder 4"/>
          <p:cNvSpPr>
            <a:spLocks noGrp="1"/>
          </p:cNvSpPr>
          <p:nvPr>
            <p:ph type="body" sz="quarter" idx="14"/>
          </p:nvPr>
        </p:nvSpPr>
        <p:spPr/>
        <p:txBody>
          <a:bodyPr/>
          <a:lstStyle/>
          <a:p>
            <a:r>
              <a:rPr lang="en-US" dirty="0" smtClean="0"/>
              <a:t>See slide 26</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27</a:t>
            </a:r>
          </a:p>
          <a:p>
            <a:r>
              <a:rPr lang="en-US" dirty="0" smtClean="0"/>
              <a:t>Next = 29 </a:t>
            </a:r>
          </a:p>
        </p:txBody>
      </p:sp>
      <p:sp>
        <p:nvSpPr>
          <p:cNvPr id="7" name="Text Placeholder 6"/>
          <p:cNvSpPr>
            <a:spLocks noGrp="1"/>
          </p:cNvSpPr>
          <p:nvPr>
            <p:ph type="body" sz="quarter" idx="16"/>
          </p:nvPr>
        </p:nvSpPr>
        <p:spPr>
          <a:xfrm>
            <a:off x="255271" y="4015310"/>
            <a:ext cx="6602730" cy="1348458"/>
          </a:xfrm>
        </p:spPr>
        <p:txBody>
          <a:bodyPr>
            <a:normAutofit fontScale="70000" lnSpcReduction="20000"/>
          </a:bodyPr>
          <a:lstStyle/>
          <a:p>
            <a:r>
              <a:rPr lang="en-US" dirty="0"/>
              <a:t>Research, Plan and Participate</a:t>
            </a:r>
            <a:endParaRPr lang="en-US" sz="1100" dirty="0"/>
          </a:p>
          <a:p>
            <a:pPr lvl="1"/>
            <a:r>
              <a:rPr lang="en-US" dirty="0"/>
              <a:t>Prepare studies of the area's resources for matters relating to area planning and development</a:t>
            </a:r>
            <a:endParaRPr lang="en-US" sz="1050" dirty="0"/>
          </a:p>
          <a:p>
            <a:pPr lvl="1"/>
            <a:r>
              <a:rPr lang="en-US" dirty="0"/>
              <a:t>Collect, process, and analyze area social and economic statistics for planning purposes </a:t>
            </a:r>
            <a:endParaRPr lang="en-US" sz="1050" dirty="0"/>
          </a:p>
          <a:p>
            <a:pPr lvl="1"/>
            <a:r>
              <a:rPr lang="en-US" dirty="0"/>
              <a:t>Coordinate and implement area research and development activities</a:t>
            </a:r>
            <a:endParaRPr lang="en-US" sz="1050" dirty="0"/>
          </a:p>
          <a:p>
            <a:pPr lvl="1"/>
            <a:r>
              <a:rPr lang="en-US" dirty="0"/>
              <a:t>Coordinate area planning and development activities</a:t>
            </a:r>
            <a:endParaRPr lang="en-US" sz="1050" dirty="0"/>
          </a:p>
          <a:p>
            <a:pPr lvl="1"/>
            <a:r>
              <a:rPr lang="en-US" dirty="0"/>
              <a:t>Undertake and carry out such planning and technical assistance activities for the development, preparation, and implementation of comprehensive plans for the commission's region and for municipalities and counties within the commission's region</a:t>
            </a:r>
            <a:endParaRPr lang="en-US" sz="1050" dirty="0"/>
          </a:p>
          <a:p>
            <a:pPr lvl="1"/>
            <a:r>
              <a:rPr lang="en-US" dirty="0"/>
              <a:t>Compile a Georgia data base and network to serve as a comprehensive source of public information available to local governments, state agencies, and members of the General Assembly.</a:t>
            </a:r>
            <a:endParaRPr lang="en-US" sz="1050" dirty="0"/>
          </a:p>
          <a:p>
            <a:pPr lvl="1"/>
            <a:r>
              <a:rPr lang="en-US" dirty="0"/>
              <a:t>Serve as liaison with other governments, including federal government agencies and state agencies, to administer state and federal programs </a:t>
            </a:r>
            <a:endParaRPr lang="en-US" sz="1050"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dirty="0" smtClean="0"/>
              <a:t>No audio</a:t>
            </a:r>
            <a:endParaRPr lang="en-US" dirty="0"/>
          </a:p>
        </p:txBody>
      </p:sp>
    </p:spTree>
    <p:custDataLst>
      <p:tags r:id="rId1"/>
    </p:custDataLst>
    <p:extLst>
      <p:ext uri="{BB962C8B-B14F-4D97-AF65-F5344CB8AC3E}">
        <p14:creationId xmlns:p14="http://schemas.microsoft.com/office/powerpoint/2010/main" val="2843043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Provide Services</a:t>
            </a:r>
            <a:endParaRPr lang="en-US" dirty="0"/>
          </a:p>
        </p:txBody>
      </p:sp>
      <p:sp>
        <p:nvSpPr>
          <p:cNvPr id="4" name="Text Placeholder 3"/>
          <p:cNvSpPr>
            <a:spLocks noGrp="1"/>
          </p:cNvSpPr>
          <p:nvPr>
            <p:ph type="body" sz="quarter" idx="13"/>
          </p:nvPr>
        </p:nvSpPr>
        <p:spPr/>
        <p:txBody>
          <a:bodyPr/>
          <a:lstStyle/>
          <a:p>
            <a:r>
              <a:rPr lang="en-US" dirty="0" smtClean="0"/>
              <a:t>29</a:t>
            </a:r>
            <a:endParaRPr lang="en-US" dirty="0"/>
          </a:p>
        </p:txBody>
      </p:sp>
      <p:sp>
        <p:nvSpPr>
          <p:cNvPr id="5" name="Text Placeholder 4"/>
          <p:cNvSpPr>
            <a:spLocks noGrp="1"/>
          </p:cNvSpPr>
          <p:nvPr>
            <p:ph type="body" sz="quarter" idx="14"/>
          </p:nvPr>
        </p:nvSpPr>
        <p:spPr/>
        <p:txBody>
          <a:bodyPr/>
          <a:lstStyle/>
          <a:p>
            <a:r>
              <a:rPr lang="en-US" dirty="0" smtClean="0"/>
              <a:t>See slide 26</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28</a:t>
            </a:r>
          </a:p>
          <a:p>
            <a:r>
              <a:rPr lang="en-US" dirty="0" smtClean="0"/>
              <a:t>Next = 30 </a:t>
            </a:r>
          </a:p>
        </p:txBody>
      </p:sp>
      <p:sp>
        <p:nvSpPr>
          <p:cNvPr id="7" name="Text Placeholder 6"/>
          <p:cNvSpPr>
            <a:spLocks noGrp="1"/>
          </p:cNvSpPr>
          <p:nvPr>
            <p:ph type="body" sz="quarter" idx="16"/>
          </p:nvPr>
        </p:nvSpPr>
        <p:spPr>
          <a:xfrm>
            <a:off x="255271" y="4015310"/>
            <a:ext cx="6602730" cy="1348458"/>
          </a:xfrm>
        </p:spPr>
        <p:txBody>
          <a:bodyPr>
            <a:normAutofit fontScale="55000" lnSpcReduction="20000"/>
          </a:bodyPr>
          <a:lstStyle/>
          <a:p>
            <a:r>
              <a:rPr lang="en-US" dirty="0"/>
              <a:t>Provide Services</a:t>
            </a:r>
            <a:endParaRPr lang="en-US" sz="1100" dirty="0"/>
          </a:p>
          <a:p>
            <a:pPr lvl="1"/>
            <a:r>
              <a:rPr lang="en-US" dirty="0"/>
              <a:t>Administer funds involving more than one political subdivision;</a:t>
            </a:r>
            <a:endParaRPr lang="en-US" sz="1050" dirty="0"/>
          </a:p>
          <a:p>
            <a:pPr lvl="1"/>
            <a:r>
              <a:rPr lang="en-US" dirty="0"/>
              <a:t>Initiate, continue, or renew arrangements for the management, administration, or operation of human service programs by such regional commission.</a:t>
            </a:r>
            <a:endParaRPr lang="en-US" sz="1050" dirty="0"/>
          </a:p>
          <a:p>
            <a:pPr lvl="2"/>
            <a:r>
              <a:rPr lang="en-US" dirty="0" smtClean="0"/>
              <a:t>Cannot directly provide human  service programs but may enter into contracts with other authorized entities, including units of local government, for the delivery of goods or services to </a:t>
            </a:r>
            <a:r>
              <a:rPr lang="en-US" dirty="0"/>
              <a:t>provide assistance to and relieve the special burdens of the young, the indigent, the aged, persons with disabilities, the unemployed, or the </a:t>
            </a:r>
            <a:r>
              <a:rPr lang="en-US" dirty="0" smtClean="0"/>
              <a:t>ill.</a:t>
            </a:r>
            <a:endParaRPr lang="en-US" sz="1050" dirty="0" smtClean="0"/>
          </a:p>
          <a:p>
            <a:pPr lvl="1"/>
            <a:r>
              <a:rPr lang="en-US" dirty="0" smtClean="0"/>
              <a:t>Acquire </a:t>
            </a:r>
            <a:r>
              <a:rPr lang="en-US" dirty="0"/>
              <a:t>and dispose of real and personal property</a:t>
            </a:r>
            <a:endParaRPr lang="en-US" sz="1050" dirty="0"/>
          </a:p>
          <a:p>
            <a:pPr lvl="1"/>
            <a:r>
              <a:rPr lang="en-US" dirty="0"/>
              <a:t>Enter into contracts to provide, or to provide directly with the council's approval, governmental services on behalf of the local governments.</a:t>
            </a:r>
            <a:endParaRPr lang="en-US" sz="1050" dirty="0"/>
          </a:p>
          <a:p>
            <a:pPr lvl="2"/>
            <a:r>
              <a:rPr lang="en-US" dirty="0"/>
              <a:t>Chairperson of regional commission council and executive director of the RC must jointly execute such contracts </a:t>
            </a:r>
            <a:endParaRPr lang="en-US" sz="1050" dirty="0"/>
          </a:p>
          <a:p>
            <a:pPr lvl="2"/>
            <a:r>
              <a:rPr lang="en-US" dirty="0"/>
              <a:t>Requires local government passing a resolution requesting such services and the council has approved the municipality's or county's resolution</a:t>
            </a:r>
            <a:endParaRPr lang="en-US" sz="1050" dirty="0"/>
          </a:p>
          <a:p>
            <a:pPr lvl="2"/>
            <a:r>
              <a:rPr lang="en-US" dirty="0"/>
              <a:t>Contracts for direct services shall be for one year, subject to renewal</a:t>
            </a:r>
            <a:endParaRPr lang="en-US" sz="1050" dirty="0"/>
          </a:p>
          <a:p>
            <a:pPr lvl="2"/>
            <a:r>
              <a:rPr lang="en-US" dirty="0"/>
              <a:t>Shall not provide direct services on a for profit basis</a:t>
            </a:r>
            <a:endParaRPr lang="en-US" sz="1050" dirty="0"/>
          </a:p>
          <a:p>
            <a:pPr lvl="2"/>
            <a:r>
              <a:rPr lang="en-US" dirty="0"/>
              <a:t>Regional commissions shall be authorized to provide technical assistance to units of local government in areas of governmental services; </a:t>
            </a:r>
            <a:endParaRPr lang="en-US" sz="1050" dirty="0"/>
          </a:p>
          <a:p>
            <a:pPr lvl="1"/>
            <a:r>
              <a:rPr lang="en-US" dirty="0"/>
              <a:t>Create or control or cause to be created any nonprofit corporation only for the purpose to administer federal or state revolving loan programs or housing and development programs</a:t>
            </a:r>
            <a:endParaRPr lang="en-US" sz="1050" dirty="0"/>
          </a:p>
          <a:p>
            <a:pPr lvl="2"/>
            <a:r>
              <a:rPr lang="en-US" dirty="0"/>
              <a:t>Must be authorized by RC council and each affected local </a:t>
            </a:r>
            <a:r>
              <a:rPr lang="en-US" dirty="0" smtClean="0"/>
              <a:t>government</a:t>
            </a:r>
            <a:endParaRPr lang="en-US" sz="1050"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dirty="0" smtClean="0"/>
              <a:t>No audio</a:t>
            </a:r>
            <a:endParaRPr lang="en-US" dirty="0"/>
          </a:p>
        </p:txBody>
      </p:sp>
    </p:spTree>
    <p:custDataLst>
      <p:tags r:id="rId1"/>
    </p:custDataLst>
    <p:extLst>
      <p:ext uri="{BB962C8B-B14F-4D97-AF65-F5344CB8AC3E}">
        <p14:creationId xmlns:p14="http://schemas.microsoft.com/office/powerpoint/2010/main" val="36436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Evolution of Regional Commissions Intro</a:t>
            </a:r>
            <a:endParaRPr lang="en-US" dirty="0"/>
          </a:p>
        </p:txBody>
      </p:sp>
      <p:sp>
        <p:nvSpPr>
          <p:cNvPr id="4" name="Text Placeholder 3"/>
          <p:cNvSpPr>
            <a:spLocks noGrp="1"/>
          </p:cNvSpPr>
          <p:nvPr>
            <p:ph type="body" sz="quarter" idx="13"/>
          </p:nvPr>
        </p:nvSpPr>
        <p:spPr/>
        <p:txBody>
          <a:bodyPr/>
          <a:lstStyle/>
          <a:p>
            <a:r>
              <a:rPr lang="en-US" dirty="0" smtClean="0"/>
              <a:t>3</a:t>
            </a:r>
            <a:endParaRPr lang="en-US" dirty="0"/>
          </a:p>
        </p:txBody>
      </p:sp>
      <p:sp>
        <p:nvSpPr>
          <p:cNvPr id="5" name="Text Placeholder 4"/>
          <p:cNvSpPr>
            <a:spLocks noGrp="1"/>
          </p:cNvSpPr>
          <p:nvPr>
            <p:ph type="body" sz="quarter" idx="14"/>
          </p:nvPr>
        </p:nvSpPr>
        <p:spPr/>
        <p:txBody>
          <a:bodyPr/>
          <a:lstStyle/>
          <a:p>
            <a:r>
              <a:rPr lang="en-US" dirty="0" smtClean="0"/>
              <a:t>Title Screen</a:t>
            </a:r>
          </a:p>
          <a:p>
            <a:endParaRPr lang="en-US" dirty="0"/>
          </a:p>
          <a:p>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2</a:t>
            </a:r>
          </a:p>
          <a:p>
            <a:r>
              <a:rPr lang="en-US" dirty="0" smtClean="0"/>
              <a:t>Next = 4</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The Evolution of Regional Commissions in Georgia</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First up will be a look at the history of regional commissions in Georgia from the 1960s to today.</a:t>
            </a:r>
            <a:endParaRPr lang="en-US" dirty="0"/>
          </a:p>
        </p:txBody>
      </p:sp>
    </p:spTree>
    <p:custDataLst>
      <p:tags r:id="rId1"/>
    </p:custDataLst>
    <p:extLst>
      <p:ext uri="{BB962C8B-B14F-4D97-AF65-F5344CB8AC3E}">
        <p14:creationId xmlns:p14="http://schemas.microsoft.com/office/powerpoint/2010/main" val="3858246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Role Check for Understanding</a:t>
            </a:r>
            <a:endParaRPr lang="en-US" dirty="0"/>
          </a:p>
        </p:txBody>
      </p:sp>
      <p:sp>
        <p:nvSpPr>
          <p:cNvPr id="4" name="Text Placeholder 3"/>
          <p:cNvSpPr>
            <a:spLocks noGrp="1"/>
          </p:cNvSpPr>
          <p:nvPr>
            <p:ph type="body" sz="quarter" idx="13"/>
          </p:nvPr>
        </p:nvSpPr>
        <p:spPr/>
        <p:txBody>
          <a:bodyPr/>
          <a:lstStyle/>
          <a:p>
            <a:r>
              <a:rPr lang="en-US" dirty="0" smtClean="0"/>
              <a:t>30</a:t>
            </a:r>
            <a:endParaRPr lang="en-US" dirty="0"/>
          </a:p>
        </p:txBody>
      </p:sp>
      <p:sp>
        <p:nvSpPr>
          <p:cNvPr id="5" name="Text Placeholder 4"/>
          <p:cNvSpPr>
            <a:spLocks noGrp="1"/>
          </p:cNvSpPr>
          <p:nvPr>
            <p:ph type="body" sz="quarter" idx="14"/>
          </p:nvPr>
        </p:nvSpPr>
        <p:spPr/>
        <p:txBody>
          <a:bodyPr/>
          <a:lstStyle/>
          <a:p>
            <a:r>
              <a:rPr lang="en-US" dirty="0" smtClean="0"/>
              <a:t>.</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29</a:t>
            </a:r>
          </a:p>
          <a:p>
            <a:r>
              <a:rPr lang="en-US" dirty="0" smtClean="0"/>
              <a:t>Next = 31</a:t>
            </a:r>
          </a:p>
          <a:p>
            <a:r>
              <a:rPr lang="en-US" dirty="0" smtClean="0"/>
              <a:t>Submit</a:t>
            </a:r>
          </a:p>
        </p:txBody>
      </p:sp>
      <p:sp>
        <p:nvSpPr>
          <p:cNvPr id="7" name="Text Placeholder 6"/>
          <p:cNvSpPr>
            <a:spLocks noGrp="1"/>
          </p:cNvSpPr>
          <p:nvPr>
            <p:ph type="body" sz="quarter" idx="16"/>
          </p:nvPr>
        </p:nvSpPr>
        <p:spPr>
          <a:xfrm>
            <a:off x="255271" y="4015310"/>
            <a:ext cx="6602730" cy="1348458"/>
          </a:xfrm>
        </p:spPr>
        <p:txBody>
          <a:bodyPr>
            <a:normAutofit/>
          </a:bodyPr>
          <a:lstStyle/>
          <a:p>
            <a:r>
              <a:rPr lang="en-US" b="1" dirty="0" err="1" smtClean="0"/>
              <a:t>CheckPoint</a:t>
            </a:r>
            <a:endParaRPr lang="en-US" b="1" dirty="0" smtClean="0"/>
          </a:p>
          <a:p>
            <a:endParaRPr lang="en-US" dirty="0" smtClean="0"/>
          </a:p>
          <a:p>
            <a:r>
              <a:rPr lang="en-US" dirty="0" smtClean="0"/>
              <a:t>Select </a:t>
            </a:r>
            <a:r>
              <a:rPr lang="en-US" dirty="0"/>
              <a:t>the correct code section that establishes the regional commission roles. </a:t>
            </a:r>
            <a:endParaRPr lang="en-US" dirty="0" smtClean="0"/>
          </a:p>
          <a:p>
            <a:r>
              <a:rPr lang="en-US" dirty="0"/>
              <a:t>Select the correct regional commission roles.</a:t>
            </a:r>
            <a:endParaRPr lang="en-US" dirty="0" smtClean="0"/>
          </a:p>
          <a:p>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Whew!  RCs do a lot.  Drag </a:t>
            </a:r>
            <a:r>
              <a:rPr lang="en-US" dirty="0"/>
              <a:t>and drop the correct match or matches from the list on the right to the appropriate item or items on the </a:t>
            </a:r>
            <a:r>
              <a:rPr lang="en-US" dirty="0" smtClean="0"/>
              <a:t>left to check your understanding of what they do. </a:t>
            </a:r>
            <a:endParaRPr lang="en-US" dirty="0"/>
          </a:p>
          <a:p>
            <a:endParaRPr lang="en-US" dirty="0"/>
          </a:p>
          <a:p>
            <a:r>
              <a:rPr lang="en-US" dirty="0">
                <a:solidFill>
                  <a:srgbClr val="FF0000"/>
                </a:solidFill>
              </a:rPr>
              <a:t>UPDATE AUDIO BASED ON HOW CONTENT IS PRESENTED AND INSTRUCTIONS NEEDED.</a:t>
            </a:r>
            <a:r>
              <a:rPr lang="en-US" dirty="0"/>
              <a:t>  </a:t>
            </a:r>
          </a:p>
          <a:p>
            <a:endParaRPr lang="en-US" dirty="0"/>
          </a:p>
        </p:txBody>
      </p:sp>
      <p:pic>
        <p:nvPicPr>
          <p:cNvPr id="11" name="Picture 10"/>
          <p:cNvPicPr>
            <a:picLocks noChangeAspect="1"/>
          </p:cNvPicPr>
          <p:nvPr/>
        </p:nvPicPr>
        <p:blipFill>
          <a:blip r:embed="rId4"/>
          <a:stretch>
            <a:fillRect/>
          </a:stretch>
        </p:blipFill>
        <p:spPr>
          <a:xfrm>
            <a:off x="990600" y="1170804"/>
            <a:ext cx="933450" cy="1733550"/>
          </a:xfrm>
          <a:prstGeom prst="rect">
            <a:avLst/>
          </a:prstGeom>
        </p:spPr>
      </p:pic>
      <p:sp>
        <p:nvSpPr>
          <p:cNvPr id="12" name="TextBox 11"/>
          <p:cNvSpPr txBox="1"/>
          <p:nvPr/>
        </p:nvSpPr>
        <p:spPr>
          <a:xfrm>
            <a:off x="6886575" y="762000"/>
            <a:ext cx="1968443" cy="276999"/>
          </a:xfrm>
          <a:prstGeom prst="rect">
            <a:avLst/>
          </a:prstGeom>
          <a:noFill/>
        </p:spPr>
        <p:txBody>
          <a:bodyPr wrap="square" rtlCol="0">
            <a:spAutoFit/>
          </a:bodyPr>
          <a:lstStyle/>
          <a:p>
            <a:r>
              <a:rPr lang="en-US" sz="1200" dirty="0" smtClean="0">
                <a:latin typeface="+mn-lt"/>
              </a:rPr>
              <a:t>Drag and drop</a:t>
            </a:r>
            <a:endParaRPr lang="en-US" sz="1200" dirty="0">
              <a:latin typeface="+mn-lt"/>
            </a:endParaRPr>
          </a:p>
        </p:txBody>
      </p:sp>
    </p:spTree>
    <p:custDataLst>
      <p:tags r:id="rId1"/>
    </p:custDataLst>
    <p:extLst>
      <p:ext uri="{BB962C8B-B14F-4D97-AF65-F5344CB8AC3E}">
        <p14:creationId xmlns:p14="http://schemas.microsoft.com/office/powerpoint/2010/main" val="2774052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Role Check Feedback</a:t>
            </a:r>
            <a:endParaRPr lang="en-US" dirty="0"/>
          </a:p>
        </p:txBody>
      </p:sp>
      <p:sp>
        <p:nvSpPr>
          <p:cNvPr id="4" name="Text Placeholder 3"/>
          <p:cNvSpPr>
            <a:spLocks noGrp="1"/>
          </p:cNvSpPr>
          <p:nvPr>
            <p:ph type="body" sz="quarter" idx="13"/>
          </p:nvPr>
        </p:nvSpPr>
        <p:spPr/>
        <p:txBody>
          <a:bodyPr/>
          <a:lstStyle/>
          <a:p>
            <a:r>
              <a:rPr lang="en-US" dirty="0" smtClean="0"/>
              <a:t>31</a:t>
            </a:r>
            <a:endParaRPr lang="en-US" dirty="0"/>
          </a:p>
        </p:txBody>
      </p:sp>
      <p:sp>
        <p:nvSpPr>
          <p:cNvPr id="5" name="Text Placeholder 4"/>
          <p:cNvSpPr>
            <a:spLocks noGrp="1"/>
          </p:cNvSpPr>
          <p:nvPr>
            <p:ph type="body" sz="quarter" idx="14"/>
          </p:nvPr>
        </p:nvSpPr>
        <p:spPr/>
        <p:txBody>
          <a:bodyPr/>
          <a:lstStyle/>
          <a:p>
            <a:r>
              <a:rPr lang="en-US" dirty="0" smtClean="0"/>
              <a:t>Present feedback</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30</a:t>
            </a:r>
          </a:p>
          <a:p>
            <a:r>
              <a:rPr lang="en-US" dirty="0" smtClean="0"/>
              <a:t>Next = 32</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How did you do?</a:t>
            </a:r>
          </a:p>
          <a:p>
            <a:endParaRPr lang="en-US" dirty="0"/>
          </a:p>
          <a:p>
            <a:r>
              <a:rPr lang="en-US" dirty="0"/>
              <a:t>PRESENT APPLICABLE FEEDBACK INCLUDING CORRECT ANSWER(S</a:t>
            </a:r>
            <a:r>
              <a:rPr lang="en-US" dirty="0" smtClean="0"/>
              <a:t>)</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How did you do?</a:t>
            </a:r>
            <a:endParaRPr lang="en-US" dirty="0"/>
          </a:p>
        </p:txBody>
      </p:sp>
      <p:pic>
        <p:nvPicPr>
          <p:cNvPr id="9" name="Picture 8"/>
          <p:cNvPicPr>
            <a:picLocks noChangeAspect="1"/>
          </p:cNvPicPr>
          <p:nvPr/>
        </p:nvPicPr>
        <p:blipFill>
          <a:blip r:embed="rId3"/>
          <a:stretch>
            <a:fillRect/>
          </a:stretch>
        </p:blipFill>
        <p:spPr>
          <a:xfrm>
            <a:off x="5334000" y="1139381"/>
            <a:ext cx="1247775" cy="1752600"/>
          </a:xfrm>
          <a:prstGeom prst="rect">
            <a:avLst/>
          </a:prstGeom>
        </p:spPr>
      </p:pic>
    </p:spTree>
    <p:custDataLst>
      <p:tags r:id="rId1"/>
    </p:custDataLst>
    <p:extLst>
      <p:ext uri="{BB962C8B-B14F-4D97-AF65-F5344CB8AC3E}">
        <p14:creationId xmlns:p14="http://schemas.microsoft.com/office/powerpoint/2010/main" val="1219515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FAQs on Role</a:t>
            </a:r>
            <a:endParaRPr lang="en-US" dirty="0"/>
          </a:p>
        </p:txBody>
      </p:sp>
      <p:sp>
        <p:nvSpPr>
          <p:cNvPr id="4" name="Text Placeholder 3"/>
          <p:cNvSpPr>
            <a:spLocks noGrp="1"/>
          </p:cNvSpPr>
          <p:nvPr>
            <p:ph type="body" sz="quarter" idx="13"/>
          </p:nvPr>
        </p:nvSpPr>
        <p:spPr/>
        <p:txBody>
          <a:bodyPr/>
          <a:lstStyle/>
          <a:p>
            <a:r>
              <a:rPr lang="en-US" dirty="0" smtClean="0"/>
              <a:t>32</a:t>
            </a:r>
            <a:endParaRPr lang="en-US" dirty="0"/>
          </a:p>
        </p:txBody>
      </p:sp>
      <p:sp>
        <p:nvSpPr>
          <p:cNvPr id="5" name="Text Placeholder 4"/>
          <p:cNvSpPr>
            <a:spLocks noGrp="1"/>
          </p:cNvSpPr>
          <p:nvPr>
            <p:ph type="body" sz="quarter" idx="14"/>
          </p:nvPr>
        </p:nvSpPr>
        <p:spPr/>
        <p:txBody>
          <a:bodyPr/>
          <a:lstStyle/>
          <a:p>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31</a:t>
            </a:r>
          </a:p>
          <a:p>
            <a:r>
              <a:rPr lang="en-US" dirty="0" smtClean="0"/>
              <a:t>Next = 33</a:t>
            </a:r>
          </a:p>
        </p:txBody>
      </p:sp>
      <p:sp>
        <p:nvSpPr>
          <p:cNvPr id="7" name="Text Placeholder 6"/>
          <p:cNvSpPr>
            <a:spLocks noGrp="1"/>
          </p:cNvSpPr>
          <p:nvPr>
            <p:ph type="body" sz="quarter" idx="16"/>
          </p:nvPr>
        </p:nvSpPr>
        <p:spPr>
          <a:xfrm>
            <a:off x="255271" y="4015310"/>
            <a:ext cx="6602730" cy="1348458"/>
          </a:xfrm>
        </p:spPr>
        <p:txBody>
          <a:bodyPr>
            <a:normAutofit fontScale="85000" lnSpcReduction="20000"/>
          </a:bodyPr>
          <a:lstStyle/>
          <a:p>
            <a:r>
              <a:rPr lang="en-US" b="1" dirty="0" smtClean="0"/>
              <a:t>Bonus Round</a:t>
            </a:r>
          </a:p>
          <a:p>
            <a:endParaRPr lang="en-US" b="1" dirty="0"/>
          </a:p>
          <a:p>
            <a:r>
              <a:rPr lang="en-US" dirty="0"/>
              <a:t>If a Regional Commission is approached about contracting with one of its member local government (or governments) to provide ‘direct services’ to the public does DCA have to approve? </a:t>
            </a:r>
            <a:endParaRPr lang="en-US" dirty="0" smtClean="0"/>
          </a:p>
          <a:p>
            <a:endParaRPr lang="en-US" i="1" dirty="0"/>
          </a:p>
          <a:p>
            <a:r>
              <a:rPr lang="en-US" dirty="0"/>
              <a:t>Can one Regional Commission contract for services with another Regional Commission? </a:t>
            </a:r>
            <a:endParaRPr lang="en-US" dirty="0" smtClean="0"/>
          </a:p>
          <a:p>
            <a:endParaRPr lang="en-US" dirty="0"/>
          </a:p>
          <a:p>
            <a:r>
              <a:rPr lang="en-US" dirty="0"/>
              <a:t>Does the selection of a Regional Commission Executive Director have to be approved by DCA? </a:t>
            </a:r>
          </a:p>
          <a:p>
            <a:endParaRPr lang="en-US" dirty="0"/>
          </a:p>
          <a:p>
            <a:endParaRPr lang="en-US" dirty="0"/>
          </a:p>
          <a:p>
            <a:endParaRPr lang="en-US" b="1" dirty="0" smtClean="0"/>
          </a:p>
          <a:p>
            <a:endParaRPr lang="en-US" b="1"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386287"/>
            <a:ext cx="8705850" cy="1395513"/>
          </a:xfrm>
          <a:prstGeom prst="rect">
            <a:avLst/>
          </a:prstGeom>
        </p:spPr>
        <p:txBody>
          <a:bodyPr>
            <a:normAutofit fontScale="55000" lnSpcReduction="20000"/>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Bonus Round time.  Let’s take a look at a few questions</a:t>
            </a:r>
            <a:r>
              <a:rPr lang="en-US" b="1" dirty="0"/>
              <a:t> </a:t>
            </a:r>
            <a:r>
              <a:rPr lang="en-US" b="1" dirty="0" smtClean="0"/>
              <a:t>you may have on the role of the commissions</a:t>
            </a:r>
          </a:p>
          <a:p>
            <a:endParaRPr lang="en-US" b="1" dirty="0"/>
          </a:p>
          <a:p>
            <a:r>
              <a:rPr lang="en-US" b="1" dirty="0"/>
              <a:t>If a Regional Commission is approached about contracting with one of its member local government (or governments) to provide ‘direct services’ to the public does DCA have to approve? </a:t>
            </a:r>
            <a:endParaRPr lang="en-US" dirty="0"/>
          </a:p>
          <a:p>
            <a:r>
              <a:rPr lang="en-US" i="1" dirty="0"/>
              <a:t>No, </a:t>
            </a:r>
            <a:r>
              <a:rPr lang="en-US" i="1" dirty="0" smtClean="0"/>
              <a:t>the </a:t>
            </a:r>
            <a:r>
              <a:rPr lang="en-US" i="1" dirty="0"/>
              <a:t>commission </a:t>
            </a:r>
            <a:r>
              <a:rPr lang="en-US" i="1" dirty="0" smtClean="0"/>
              <a:t>is permitted </a:t>
            </a:r>
            <a:r>
              <a:rPr lang="en-US" i="1" dirty="0"/>
              <a:t>to enter into contracts to provide, or to provide directly with the council’s approval, governmental services on behalf of the local governments. Direct services </a:t>
            </a:r>
            <a:r>
              <a:rPr lang="en-US" i="1" dirty="0" smtClean="0"/>
              <a:t>are provided only </a:t>
            </a:r>
            <a:r>
              <a:rPr lang="en-US" i="1" dirty="0"/>
              <a:t>after such municipality or county has passed a resolution requesting such services and the council has approved the municipality’s or county’s resolution. Contracts </a:t>
            </a:r>
            <a:r>
              <a:rPr lang="en-US" i="1" dirty="0" smtClean="0"/>
              <a:t>are for </a:t>
            </a:r>
            <a:r>
              <a:rPr lang="en-US" i="1" dirty="0"/>
              <a:t>one year, subject to renewal. </a:t>
            </a:r>
          </a:p>
          <a:p>
            <a:r>
              <a:rPr lang="en-US" b="1" dirty="0"/>
              <a:t>Can one Regional Commission contract for services with another Regional Commission? </a:t>
            </a:r>
            <a:endParaRPr lang="en-US" dirty="0"/>
          </a:p>
          <a:p>
            <a:r>
              <a:rPr lang="en-US" i="1" dirty="0"/>
              <a:t>Yes. The law affords quite a bit of latitude in contracting with the exception of human services. The law specifically states that each commission “… may contract with another commission to provide services for the benefit of one or both commissions.” </a:t>
            </a:r>
            <a:endParaRPr lang="en-US" i="1" dirty="0" smtClean="0"/>
          </a:p>
          <a:p>
            <a:endParaRPr lang="en-US" i="1" dirty="0" smtClean="0"/>
          </a:p>
          <a:p>
            <a:r>
              <a:rPr lang="en-US" b="1" dirty="0" smtClean="0"/>
              <a:t>Does the selection of a Regional Commission Executive Director have to be approved by DCA? </a:t>
            </a:r>
            <a:endParaRPr lang="en-US" dirty="0" smtClean="0"/>
          </a:p>
          <a:p>
            <a:r>
              <a:rPr lang="en-US" i="1" dirty="0" smtClean="0"/>
              <a:t>No. </a:t>
            </a:r>
            <a:r>
              <a:rPr lang="en-US" i="1" dirty="0"/>
              <a:t>It is the responsibility of the Council of the Regional Commission to select an Executive </a:t>
            </a:r>
            <a:r>
              <a:rPr lang="en-US" i="1" dirty="0" smtClean="0"/>
              <a:t>Director who is appointed and removed by a majority vote of the members.</a:t>
            </a:r>
            <a:endParaRPr lang="en-US" dirty="0"/>
          </a:p>
          <a:p>
            <a:r>
              <a:rPr lang="en-US" b="1" dirty="0" smtClean="0"/>
              <a:t>.</a:t>
            </a:r>
            <a:endParaRPr lang="en-US" b="1" dirty="0"/>
          </a:p>
          <a:p>
            <a:endParaRPr lang="en-US" dirty="0"/>
          </a:p>
        </p:txBody>
      </p:sp>
      <p:pic>
        <p:nvPicPr>
          <p:cNvPr id="12" name="Picture 11"/>
          <p:cNvPicPr>
            <a:picLocks noChangeAspect="1"/>
          </p:cNvPicPr>
          <p:nvPr/>
        </p:nvPicPr>
        <p:blipFill>
          <a:blip r:embed="rId3"/>
          <a:stretch>
            <a:fillRect/>
          </a:stretch>
        </p:blipFill>
        <p:spPr>
          <a:xfrm>
            <a:off x="832583" y="549421"/>
            <a:ext cx="1400175" cy="3000375"/>
          </a:xfrm>
          <a:prstGeom prst="rect">
            <a:avLst/>
          </a:prstGeom>
        </p:spPr>
      </p:pic>
    </p:spTree>
    <p:custDataLst>
      <p:tags r:id="rId1"/>
    </p:custDataLst>
    <p:extLst>
      <p:ext uri="{BB962C8B-B14F-4D97-AF65-F5344CB8AC3E}">
        <p14:creationId xmlns:p14="http://schemas.microsoft.com/office/powerpoint/2010/main" val="378278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Wrap Up</a:t>
            </a:r>
            <a:endParaRPr lang="en-US" dirty="0"/>
          </a:p>
        </p:txBody>
      </p:sp>
      <p:sp>
        <p:nvSpPr>
          <p:cNvPr id="4" name="Text Placeholder 3"/>
          <p:cNvSpPr>
            <a:spLocks noGrp="1"/>
          </p:cNvSpPr>
          <p:nvPr>
            <p:ph type="body" sz="quarter" idx="13"/>
          </p:nvPr>
        </p:nvSpPr>
        <p:spPr/>
        <p:txBody>
          <a:bodyPr/>
          <a:lstStyle/>
          <a:p>
            <a:r>
              <a:rPr lang="en-US" dirty="0" smtClean="0"/>
              <a:t>33</a:t>
            </a:r>
            <a:endParaRPr lang="en-US" dirty="0"/>
          </a:p>
        </p:txBody>
      </p:sp>
      <p:sp>
        <p:nvSpPr>
          <p:cNvPr id="5" name="Text Placeholder 4"/>
          <p:cNvSpPr>
            <a:spLocks noGrp="1"/>
          </p:cNvSpPr>
          <p:nvPr>
            <p:ph type="body" sz="quarter" idx="14"/>
          </p:nvPr>
        </p:nvSpPr>
        <p:spPr/>
        <p:txBody>
          <a:bodyPr/>
          <a:lstStyle/>
          <a:p>
            <a:r>
              <a:rPr lang="en-US" dirty="0" smtClean="0"/>
              <a:t>Additional graphic as desired.</a:t>
            </a:r>
          </a:p>
          <a:p>
            <a:endParaRPr lang="en-US" dirty="0"/>
          </a:p>
          <a:p>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32</a:t>
            </a:r>
          </a:p>
          <a:p>
            <a:r>
              <a:rPr lang="en-US" dirty="0" smtClean="0"/>
              <a:t>Next = 34</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Thank you!</a:t>
            </a:r>
          </a:p>
          <a:p>
            <a:endParaRPr lang="en-US" dirty="0"/>
          </a:p>
          <a:p>
            <a:r>
              <a:rPr lang="en-US" dirty="0">
                <a:hlinkClick r:id="rId3"/>
              </a:rPr>
              <a:t>http://</a:t>
            </a:r>
            <a:r>
              <a:rPr lang="en-US" dirty="0" smtClean="0">
                <a:hlinkClick r:id="rId3"/>
              </a:rPr>
              <a:t>www.georgiaencyclopedia.org/articles/government-politics/regional-commissions-georgia</a:t>
            </a:r>
            <a:endParaRPr lang="en-US" dirty="0" smtClean="0"/>
          </a:p>
          <a:p>
            <a:endParaRPr lang="en-US" dirty="0"/>
          </a:p>
          <a:p>
            <a:r>
              <a:rPr lang="en-US" dirty="0">
                <a:hlinkClick r:id="rId3"/>
              </a:rPr>
              <a:t>http://www.georgiaencyclopedia.org/articles/government-politics/regional-commissions-georgia</a:t>
            </a:r>
            <a:r>
              <a:rPr lang="en-US" dirty="0" smtClean="0">
                <a:hlinkClick r:id="rId3"/>
              </a:rPr>
              <a:t>#</a:t>
            </a:r>
            <a:endParaRPr lang="en-US" dirty="0" smtClean="0"/>
          </a:p>
          <a:p>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This concludes your tour of the history of Georgia’s regional commissions.  Thank you for your time.  Please check out these resources for more information on Regional Commissions.</a:t>
            </a:r>
            <a:endParaRPr lang="en-US" dirty="0"/>
          </a:p>
        </p:txBody>
      </p:sp>
      <p:pic>
        <p:nvPicPr>
          <p:cNvPr id="12" name="Picture 11"/>
          <p:cNvPicPr>
            <a:picLocks noChangeAspect="1"/>
          </p:cNvPicPr>
          <p:nvPr/>
        </p:nvPicPr>
        <p:blipFill>
          <a:blip r:embed="rId4"/>
          <a:stretch>
            <a:fillRect/>
          </a:stretch>
        </p:blipFill>
        <p:spPr>
          <a:xfrm>
            <a:off x="832583" y="549421"/>
            <a:ext cx="1400175" cy="3000375"/>
          </a:xfrm>
          <a:prstGeom prst="rect">
            <a:avLst/>
          </a:prstGeom>
        </p:spPr>
      </p:pic>
    </p:spTree>
    <p:custDataLst>
      <p:tags r:id="rId1"/>
    </p:custDataLst>
    <p:extLst>
      <p:ext uri="{BB962C8B-B14F-4D97-AF65-F5344CB8AC3E}">
        <p14:creationId xmlns:p14="http://schemas.microsoft.com/office/powerpoint/2010/main" val="68668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1960s</a:t>
            </a:r>
            <a:endParaRPr lang="en-US" dirty="0"/>
          </a:p>
        </p:txBody>
      </p:sp>
      <p:sp>
        <p:nvSpPr>
          <p:cNvPr id="4" name="Text Placeholder 3"/>
          <p:cNvSpPr>
            <a:spLocks noGrp="1"/>
          </p:cNvSpPr>
          <p:nvPr>
            <p:ph type="body" sz="quarter" idx="13"/>
          </p:nvPr>
        </p:nvSpPr>
        <p:spPr/>
        <p:txBody>
          <a:bodyPr/>
          <a:lstStyle/>
          <a:p>
            <a:r>
              <a:rPr lang="en-US" dirty="0" smtClean="0"/>
              <a:t>4</a:t>
            </a:r>
            <a:endParaRPr lang="en-US" dirty="0"/>
          </a:p>
        </p:txBody>
      </p:sp>
      <p:sp>
        <p:nvSpPr>
          <p:cNvPr id="5" name="Text Placeholder 4"/>
          <p:cNvSpPr>
            <a:spLocks noGrp="1"/>
          </p:cNvSpPr>
          <p:nvPr>
            <p:ph type="body" sz="quarter" idx="14"/>
          </p:nvPr>
        </p:nvSpPr>
        <p:spPr/>
        <p:txBody>
          <a:bodyPr/>
          <a:lstStyle/>
          <a:p>
            <a:r>
              <a:rPr lang="en-US" dirty="0" smtClean="0"/>
              <a:t>Timeline </a:t>
            </a:r>
            <a:r>
              <a:rPr lang="en-US" dirty="0"/>
              <a:t>graphic showing 1960 and 1969 as spots on the </a:t>
            </a:r>
            <a:r>
              <a:rPr lang="en-US" dirty="0" smtClean="0"/>
              <a:t>timeline</a:t>
            </a:r>
          </a:p>
          <a:p>
            <a:endParaRPr lang="en-US" dirty="0"/>
          </a:p>
          <a:p>
            <a:r>
              <a:rPr lang="en-US" dirty="0"/>
              <a:t>Additional graphics as desired</a:t>
            </a:r>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3</a:t>
            </a:r>
          </a:p>
          <a:p>
            <a:r>
              <a:rPr lang="en-US" dirty="0" smtClean="0"/>
              <a:t>Next = 5</a:t>
            </a:r>
          </a:p>
        </p:txBody>
      </p:sp>
      <p:sp>
        <p:nvSpPr>
          <p:cNvPr id="7" name="Text Placeholder 6"/>
          <p:cNvSpPr>
            <a:spLocks noGrp="1"/>
          </p:cNvSpPr>
          <p:nvPr>
            <p:ph type="body" sz="quarter" idx="16"/>
          </p:nvPr>
        </p:nvSpPr>
        <p:spPr>
          <a:xfrm>
            <a:off x="255271" y="4015310"/>
            <a:ext cx="6602730" cy="1348458"/>
          </a:xfrm>
        </p:spPr>
        <p:txBody>
          <a:bodyPr>
            <a:normAutofit/>
          </a:bodyPr>
          <a:lstStyle/>
          <a:p>
            <a:pPr lvl="1"/>
            <a:r>
              <a:rPr lang="en-US" sz="2000" dirty="0" smtClean="0"/>
              <a:t>1960s</a:t>
            </a:r>
          </a:p>
          <a:p>
            <a:pPr lvl="1"/>
            <a:r>
              <a:rPr lang="en-US" sz="2000" dirty="0" smtClean="0"/>
              <a:t>Area </a:t>
            </a:r>
            <a:r>
              <a:rPr lang="en-US" sz="2000" dirty="0"/>
              <a:t>Planning and Development </a:t>
            </a:r>
            <a:r>
              <a:rPr lang="en-US" sz="2000" dirty="0" smtClean="0"/>
              <a:t>Commissions (APDC)</a:t>
            </a:r>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fontScale="77500" lnSpcReduction="20000"/>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000" dirty="0" smtClean="0"/>
              <a:t>Regional Commissions began as APDCs or area planning and development commissions are were created in </a:t>
            </a:r>
            <a:r>
              <a:rPr lang="en-US" sz="2000" dirty="0"/>
              <a:t>the early </a:t>
            </a:r>
            <a:r>
              <a:rPr lang="en-US" sz="2000" dirty="0" smtClean="0"/>
              <a:t>1960s. Georgia </a:t>
            </a:r>
            <a:r>
              <a:rPr lang="en-US" sz="2000" dirty="0"/>
              <a:t>was </a:t>
            </a:r>
            <a:r>
              <a:rPr lang="en-US" sz="2000" dirty="0" smtClean="0"/>
              <a:t>one </a:t>
            </a:r>
            <a:r>
              <a:rPr lang="en-US" sz="2000" dirty="0"/>
              <a:t>of the first states </a:t>
            </a:r>
            <a:r>
              <a:rPr lang="en-US" sz="2000" dirty="0" smtClean="0"/>
              <a:t>where local </a:t>
            </a:r>
            <a:r>
              <a:rPr lang="en-US" sz="2000" dirty="0"/>
              <a:t>governments </a:t>
            </a:r>
            <a:r>
              <a:rPr lang="en-US" sz="2000" dirty="0" smtClean="0"/>
              <a:t>worked </a:t>
            </a:r>
            <a:r>
              <a:rPr lang="en-US" sz="2000" dirty="0"/>
              <a:t>together and </a:t>
            </a:r>
            <a:r>
              <a:rPr lang="en-US" sz="2000" dirty="0" smtClean="0"/>
              <a:t>used </a:t>
            </a:r>
            <a:r>
              <a:rPr lang="en-US" sz="2000" dirty="0"/>
              <a:t>local </a:t>
            </a:r>
            <a:r>
              <a:rPr lang="en-US" sz="2000" dirty="0" smtClean="0"/>
              <a:t>monies for joint benefit to obtain professional resources and help. </a:t>
            </a:r>
          </a:p>
          <a:p>
            <a:pPr marL="457200" lvl="1" indent="0">
              <a:buNone/>
            </a:pPr>
            <a:r>
              <a:rPr lang="en-US" sz="2000" dirty="0" smtClean="0"/>
              <a:t>By 1969, there were 18 APDCs and nearly all of Georgia’s 159 counties had joined one.</a:t>
            </a:r>
            <a:endParaRPr lang="en-US" sz="2000" dirty="0"/>
          </a:p>
        </p:txBody>
      </p:sp>
      <p:pic>
        <p:nvPicPr>
          <p:cNvPr id="12" name="Picture 11"/>
          <p:cNvPicPr>
            <a:picLocks noChangeAspect="1"/>
          </p:cNvPicPr>
          <p:nvPr/>
        </p:nvPicPr>
        <p:blipFill>
          <a:blip r:embed="rId4"/>
          <a:stretch>
            <a:fillRect/>
          </a:stretch>
        </p:blipFill>
        <p:spPr>
          <a:xfrm>
            <a:off x="5181600" y="679655"/>
            <a:ext cx="1400175" cy="3000375"/>
          </a:xfrm>
          <a:prstGeom prst="rect">
            <a:avLst/>
          </a:prstGeom>
        </p:spPr>
      </p:pic>
    </p:spTree>
    <p:custDataLst>
      <p:tags r:id="rId1"/>
    </p:custDataLst>
    <p:extLst>
      <p:ext uri="{BB962C8B-B14F-4D97-AF65-F5344CB8AC3E}">
        <p14:creationId xmlns:p14="http://schemas.microsoft.com/office/powerpoint/2010/main" val="2278089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1980s</a:t>
            </a:r>
            <a:endParaRPr lang="en-US" dirty="0"/>
          </a:p>
        </p:txBody>
      </p:sp>
      <p:sp>
        <p:nvSpPr>
          <p:cNvPr id="4" name="Text Placeholder 3"/>
          <p:cNvSpPr>
            <a:spLocks noGrp="1"/>
          </p:cNvSpPr>
          <p:nvPr>
            <p:ph type="body" sz="quarter" idx="13"/>
          </p:nvPr>
        </p:nvSpPr>
        <p:spPr/>
        <p:txBody>
          <a:bodyPr/>
          <a:lstStyle/>
          <a:p>
            <a:r>
              <a:rPr lang="en-US" dirty="0" smtClean="0"/>
              <a:t>5</a:t>
            </a:r>
            <a:endParaRPr lang="en-US" dirty="0"/>
          </a:p>
        </p:txBody>
      </p:sp>
      <p:sp>
        <p:nvSpPr>
          <p:cNvPr id="5" name="Text Placeholder 4"/>
          <p:cNvSpPr>
            <a:spLocks noGrp="1"/>
          </p:cNvSpPr>
          <p:nvPr>
            <p:ph type="body" sz="quarter" idx="14"/>
          </p:nvPr>
        </p:nvSpPr>
        <p:spPr/>
        <p:txBody>
          <a:bodyPr/>
          <a:lstStyle/>
          <a:p>
            <a:r>
              <a:rPr lang="en-US" dirty="0" smtClean="0"/>
              <a:t>Timeline </a:t>
            </a:r>
            <a:r>
              <a:rPr lang="en-US" dirty="0"/>
              <a:t>shows 1989 as a spot on the </a:t>
            </a:r>
            <a:r>
              <a:rPr lang="en-US" dirty="0" smtClean="0"/>
              <a:t>timeline</a:t>
            </a:r>
          </a:p>
          <a:p>
            <a:endParaRPr lang="en-US" dirty="0"/>
          </a:p>
          <a:p>
            <a:r>
              <a:rPr lang="en-US" dirty="0" smtClean="0"/>
              <a:t>Map of RDCs</a:t>
            </a:r>
          </a:p>
          <a:p>
            <a:endParaRPr lang="en-US" dirty="0"/>
          </a:p>
          <a:p>
            <a:r>
              <a:rPr lang="en-US" dirty="0"/>
              <a:t>Additional graphics as desired</a:t>
            </a:r>
          </a:p>
          <a:p>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4</a:t>
            </a:r>
          </a:p>
          <a:p>
            <a:r>
              <a:rPr lang="en-US" dirty="0" smtClean="0"/>
              <a:t>Next = 6</a:t>
            </a:r>
          </a:p>
        </p:txBody>
      </p:sp>
      <p:sp>
        <p:nvSpPr>
          <p:cNvPr id="7" name="Text Placeholder 6"/>
          <p:cNvSpPr>
            <a:spLocks noGrp="1"/>
          </p:cNvSpPr>
          <p:nvPr>
            <p:ph type="body" sz="quarter" idx="16"/>
          </p:nvPr>
        </p:nvSpPr>
        <p:spPr>
          <a:xfrm>
            <a:off x="255271" y="4015310"/>
            <a:ext cx="6602730" cy="1348458"/>
          </a:xfrm>
        </p:spPr>
        <p:txBody>
          <a:bodyPr>
            <a:normAutofit/>
          </a:bodyPr>
          <a:lstStyle/>
          <a:p>
            <a:pPr lvl="1"/>
            <a:r>
              <a:rPr lang="en-US" sz="2000" dirty="0" smtClean="0"/>
              <a:t>1980s</a:t>
            </a:r>
          </a:p>
          <a:p>
            <a:pPr lvl="1"/>
            <a:r>
              <a:rPr lang="en-US" sz="2000" dirty="0" smtClean="0"/>
              <a:t>Regional </a:t>
            </a:r>
            <a:r>
              <a:rPr lang="en-US" sz="2000" dirty="0"/>
              <a:t>Development Centers (</a:t>
            </a:r>
            <a:r>
              <a:rPr lang="en-US" sz="2000" dirty="0" smtClean="0"/>
              <a:t>RDCs)</a:t>
            </a:r>
            <a:endParaRPr lang="en-US" sz="2000"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Georgia </a:t>
            </a:r>
            <a:r>
              <a:rPr lang="en-US" dirty="0"/>
              <a:t>Planning </a:t>
            </a:r>
            <a:r>
              <a:rPr lang="en-US" dirty="0" smtClean="0"/>
              <a:t>Act of 1989 gave </a:t>
            </a:r>
            <a:r>
              <a:rPr lang="en-US" dirty="0"/>
              <a:t>the agencies the responsibility of coordinated and comprehensive planning </a:t>
            </a:r>
            <a:r>
              <a:rPr lang="en-US" dirty="0" smtClean="0"/>
              <a:t>statewide with funding provided by state and federal grants in addition to local dues. </a:t>
            </a:r>
            <a:r>
              <a:rPr lang="en-US" dirty="0"/>
              <a:t>The APDCs became regional development centers or (RDCs</a:t>
            </a:r>
            <a:r>
              <a:rPr lang="en-US" dirty="0" smtClean="0"/>
              <a:t>) and number was reduced to 16.</a:t>
            </a:r>
            <a:endParaRPr lang="en-US" dirty="0"/>
          </a:p>
        </p:txBody>
      </p:sp>
      <p:pic>
        <p:nvPicPr>
          <p:cNvPr id="14" name="Content Placeholder 5" descr="rdc_mapc_04.pdf"/>
          <p:cNvPicPr>
            <a:picLocks noGrp="1"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529540"/>
            <a:ext cx="4191000" cy="328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26917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2000s</a:t>
            </a:r>
            <a:endParaRPr lang="en-US" dirty="0"/>
          </a:p>
        </p:txBody>
      </p:sp>
      <p:sp>
        <p:nvSpPr>
          <p:cNvPr id="4" name="Text Placeholder 3"/>
          <p:cNvSpPr>
            <a:spLocks noGrp="1"/>
          </p:cNvSpPr>
          <p:nvPr>
            <p:ph type="body" sz="quarter" idx="13"/>
          </p:nvPr>
        </p:nvSpPr>
        <p:spPr/>
        <p:txBody>
          <a:bodyPr/>
          <a:lstStyle/>
          <a:p>
            <a:r>
              <a:rPr lang="en-US" dirty="0" smtClean="0"/>
              <a:t>7</a:t>
            </a:r>
            <a:endParaRPr lang="en-US" dirty="0"/>
          </a:p>
        </p:txBody>
      </p:sp>
      <p:sp>
        <p:nvSpPr>
          <p:cNvPr id="5" name="Text Placeholder 4"/>
          <p:cNvSpPr>
            <a:spLocks noGrp="1"/>
          </p:cNvSpPr>
          <p:nvPr>
            <p:ph type="body" sz="quarter" idx="14"/>
          </p:nvPr>
        </p:nvSpPr>
        <p:spPr/>
        <p:txBody>
          <a:bodyPr/>
          <a:lstStyle/>
          <a:p>
            <a:r>
              <a:rPr lang="en-US" dirty="0" smtClean="0"/>
              <a:t>Graphics as desired.</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6</a:t>
            </a:r>
          </a:p>
          <a:p>
            <a:r>
              <a:rPr lang="en-US" dirty="0" smtClean="0"/>
              <a:t>Next = 8</a:t>
            </a:r>
          </a:p>
        </p:txBody>
      </p:sp>
      <p:sp>
        <p:nvSpPr>
          <p:cNvPr id="7" name="Text Placeholder 6"/>
          <p:cNvSpPr>
            <a:spLocks noGrp="1"/>
          </p:cNvSpPr>
          <p:nvPr>
            <p:ph type="body" sz="quarter" idx="16"/>
          </p:nvPr>
        </p:nvSpPr>
        <p:spPr>
          <a:xfrm>
            <a:off x="255271" y="3809999"/>
            <a:ext cx="6602730" cy="1759077"/>
          </a:xfrm>
        </p:spPr>
        <p:txBody>
          <a:bodyPr>
            <a:normAutofit fontScale="32500" lnSpcReduction="20000"/>
          </a:bodyPr>
          <a:lstStyle/>
          <a:p>
            <a:r>
              <a:rPr lang="en-US" dirty="0" smtClean="0"/>
              <a:t>2000s</a:t>
            </a:r>
          </a:p>
          <a:p>
            <a:endParaRPr lang="en-US" dirty="0"/>
          </a:p>
          <a:p>
            <a:pPr marL="171450" indent="-171450">
              <a:buFont typeface="Arial" panose="020B0604020202020204" pitchFamily="34" charset="0"/>
              <a:buChar char="•"/>
            </a:pPr>
            <a:r>
              <a:rPr lang="en-US" sz="1500" dirty="0" smtClean="0"/>
              <a:t>Commission for a New Georgia Service Delivery Task Force</a:t>
            </a:r>
          </a:p>
          <a:p>
            <a:pPr marL="171450" indent="-171450">
              <a:buFont typeface="Arial" panose="020B0604020202020204" pitchFamily="34" charset="0"/>
              <a:buChar char="•"/>
            </a:pPr>
            <a:r>
              <a:rPr lang="en-US" sz="1500" dirty="0" smtClean="0"/>
              <a:t>Government, private </a:t>
            </a:r>
            <a:r>
              <a:rPr lang="en-US" sz="1500" dirty="0"/>
              <a:t>sector and community </a:t>
            </a:r>
            <a:r>
              <a:rPr lang="en-US" sz="1500" dirty="0" smtClean="0"/>
              <a:t>representatives</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Commissioner of Department of Community Affairs</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President of Georgia Association of Regional Development Centers</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State Senator</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State Representative</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City Mayors</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County Commissioners</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Local Attorneys</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Local business representatives</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Community </a:t>
            </a:r>
            <a:r>
              <a:rPr lang="en-US" sz="1500" dirty="0" smtClean="0">
                <a:latin typeface="Calibri" panose="020F0502020204030204" pitchFamily="34" charset="0"/>
                <a:ea typeface="Calibri" panose="020F0502020204030204" pitchFamily="34" charset="0"/>
                <a:cs typeface="Times New Roman" panose="02020603050405020304" pitchFamily="18" charset="0"/>
              </a:rPr>
              <a:t>leaders</a:t>
            </a:r>
            <a:endParaRPr lang="en-US" sz="1500" dirty="0" smtClean="0"/>
          </a:p>
          <a:p>
            <a:pPr marL="171450" indent="-171450">
              <a:buFont typeface="Arial" panose="020B0604020202020204" pitchFamily="34" charset="0"/>
              <a:buChar char="•"/>
            </a:pPr>
            <a:r>
              <a:rPr lang="en-US" sz="1500" dirty="0" smtClean="0"/>
              <a:t>Advisors to the Service Delivery Task Force</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Department of Community Affairs</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Fanning Institute at the University of Georgia</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Georgia Association of Regional Development Centers</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Association of County Commissioners of Georgia</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Georgia Municipal Association</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Governor’s office of Planning and Budget</a:t>
            </a:r>
          </a:p>
          <a:p>
            <a:pPr lvl="1">
              <a:spcBef>
                <a:spcPts val="0"/>
              </a:spcBef>
              <a:spcAft>
                <a:spcPts val="0"/>
              </a:spcAft>
            </a:pPr>
            <a:r>
              <a:rPr lang="en-US" sz="1500" dirty="0">
                <a:latin typeface="Calibri" panose="020F0502020204030204" pitchFamily="34" charset="0"/>
                <a:ea typeface="Calibri" panose="020F0502020204030204" pitchFamily="34" charset="0"/>
                <a:cs typeface="Times New Roman" panose="02020603050405020304" pitchFamily="18" charset="0"/>
              </a:rPr>
              <a:t>Governor’s Office of </a:t>
            </a:r>
            <a:r>
              <a:rPr lang="en-US" sz="1500" dirty="0" smtClean="0">
                <a:latin typeface="Calibri" panose="020F0502020204030204" pitchFamily="34" charset="0"/>
                <a:ea typeface="Calibri" panose="020F0502020204030204" pitchFamily="34" charset="0"/>
                <a:cs typeface="Times New Roman" panose="02020603050405020304" pitchFamily="18" charset="0"/>
              </a:rPr>
              <a:t>Implementation</a:t>
            </a:r>
            <a:endParaRPr lang="en-US" sz="1500" dirty="0" smtClean="0"/>
          </a:p>
          <a:p>
            <a:pPr marL="171450" indent="-171450">
              <a:buFont typeface="Arial" panose="020B0604020202020204" pitchFamily="34" charset="0"/>
              <a:buChar char="•"/>
            </a:pPr>
            <a:r>
              <a:rPr lang="en-US" sz="1500" dirty="0" smtClean="0"/>
              <a:t>House Bill 1216</a:t>
            </a:r>
            <a:endParaRPr lang="en-US" sz="1500"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In the late 2000s, as part of an overall effort to improve the business sector in Georgia, the </a:t>
            </a:r>
            <a:r>
              <a:rPr lang="en-US" dirty="0" smtClean="0"/>
              <a:t>Commission </a:t>
            </a:r>
            <a:r>
              <a:rPr lang="en-US" dirty="0"/>
              <a:t>for a New Georgia Service Delivery Task </a:t>
            </a:r>
            <a:r>
              <a:rPr lang="en-US" dirty="0" smtClean="0"/>
              <a:t>Force </a:t>
            </a:r>
            <a:r>
              <a:rPr lang="en-US" dirty="0" smtClean="0">
                <a:latin typeface="Calibri" panose="020F0502020204030204" pitchFamily="34" charset="0"/>
                <a:ea typeface="Calibri" panose="020F0502020204030204" pitchFamily="34" charset="0"/>
                <a:cs typeface="Times New Roman" panose="02020603050405020304" pitchFamily="18" charset="0"/>
              </a:rPr>
              <a:t>delivered </a:t>
            </a:r>
            <a:r>
              <a:rPr lang="en-US" dirty="0">
                <a:latin typeface="Calibri" panose="020F0502020204030204" pitchFamily="34" charset="0"/>
                <a:ea typeface="Calibri" panose="020F0502020204030204" pitchFamily="34" charset="0"/>
                <a:cs typeface="Times New Roman" panose="02020603050405020304" pitchFamily="18" charset="0"/>
              </a:rPr>
              <a:t>recommendations for </a:t>
            </a:r>
            <a:r>
              <a:rPr lang="en-US" dirty="0" smtClean="0">
                <a:latin typeface="Calibri" panose="020F0502020204030204" pitchFamily="34" charset="0"/>
                <a:ea typeface="Calibri" panose="020F0502020204030204" pitchFamily="34" charset="0"/>
                <a:cs typeface="Times New Roman" panose="02020603050405020304" pitchFamily="18" charset="0"/>
              </a:rPr>
              <a:t>the most recent changes </a:t>
            </a:r>
            <a:r>
              <a:rPr lang="en-US" dirty="0">
                <a:latin typeface="Calibri" panose="020F0502020204030204" pitchFamily="34" charset="0"/>
                <a:ea typeface="Calibri" panose="020F0502020204030204" pitchFamily="34" charset="0"/>
                <a:cs typeface="Times New Roman" panose="02020603050405020304" pitchFamily="18" charset="0"/>
              </a:rPr>
              <a:t>to the RDC </a:t>
            </a:r>
            <a:r>
              <a:rPr lang="en-US" dirty="0" smtClean="0">
                <a:latin typeface="Calibri" panose="020F0502020204030204" pitchFamily="34" charset="0"/>
                <a:ea typeface="Calibri" panose="020F0502020204030204" pitchFamily="34" charset="0"/>
                <a:cs typeface="Times New Roman" panose="02020603050405020304" pitchFamily="18" charset="0"/>
              </a:rPr>
              <a:t>structure.  The Service Delivery Task Force was </a:t>
            </a:r>
            <a:r>
              <a:rPr lang="en-US" smtClean="0">
                <a:latin typeface="Calibri" panose="020F0502020204030204" pitchFamily="34" charset="0"/>
                <a:ea typeface="Calibri" panose="020F0502020204030204" pitchFamily="34" charset="0"/>
                <a:cs typeface="Times New Roman" panose="02020603050405020304" pitchFamily="18" charset="0"/>
              </a:rPr>
              <a:t>represented and advised </a:t>
            </a:r>
            <a:r>
              <a:rPr lang="en-US" dirty="0" smtClean="0">
                <a:latin typeface="Calibri" panose="020F0502020204030204" pitchFamily="34" charset="0"/>
                <a:ea typeface="Calibri" panose="020F0502020204030204" pitchFamily="34" charset="0"/>
                <a:cs typeface="Times New Roman" panose="02020603050405020304" pitchFamily="18" charset="0"/>
              </a:rPr>
              <a:t>by government, private sector and community resources.  This collection of representatives and advisors were </a:t>
            </a:r>
            <a:r>
              <a:rPr lang="en-US" dirty="0">
                <a:latin typeface="Calibri" panose="020F0502020204030204" pitchFamily="34" charset="0"/>
                <a:ea typeface="Calibri" panose="020F0502020204030204" pitchFamily="34" charset="0"/>
                <a:cs typeface="Times New Roman" panose="02020603050405020304" pitchFamily="18" charset="0"/>
              </a:rPr>
              <a:t>instrumental in crafting the final </a:t>
            </a:r>
            <a:r>
              <a:rPr lang="en-US" dirty="0" smtClean="0">
                <a:latin typeface="Calibri" panose="020F0502020204030204" pitchFamily="34" charset="0"/>
                <a:ea typeface="Calibri" panose="020F0502020204030204" pitchFamily="34" charset="0"/>
                <a:cs typeface="Times New Roman" panose="02020603050405020304" pitchFamily="18" charset="0"/>
              </a:rPr>
              <a:t>legislation that resulted in House Bill 1216.</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595312" y="726994"/>
            <a:ext cx="1400175" cy="3000375"/>
          </a:xfrm>
          <a:prstGeom prst="rect">
            <a:avLst/>
          </a:prstGeom>
        </p:spPr>
      </p:pic>
    </p:spTree>
    <p:custDataLst>
      <p:tags r:id="rId1"/>
    </p:custDataLst>
    <p:extLst>
      <p:ext uri="{BB962C8B-B14F-4D97-AF65-F5344CB8AC3E}">
        <p14:creationId xmlns:p14="http://schemas.microsoft.com/office/powerpoint/2010/main" val="593550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2000s</a:t>
            </a:r>
            <a:endParaRPr lang="en-US" dirty="0"/>
          </a:p>
        </p:txBody>
      </p:sp>
      <p:sp>
        <p:nvSpPr>
          <p:cNvPr id="4" name="Text Placeholder 3"/>
          <p:cNvSpPr>
            <a:spLocks noGrp="1"/>
          </p:cNvSpPr>
          <p:nvPr>
            <p:ph type="body" sz="quarter" idx="13"/>
          </p:nvPr>
        </p:nvSpPr>
        <p:spPr/>
        <p:txBody>
          <a:bodyPr/>
          <a:lstStyle/>
          <a:p>
            <a:r>
              <a:rPr lang="en-US" dirty="0" smtClean="0"/>
              <a:t>6</a:t>
            </a:r>
            <a:endParaRPr lang="en-US" dirty="0"/>
          </a:p>
        </p:txBody>
      </p:sp>
      <p:sp>
        <p:nvSpPr>
          <p:cNvPr id="5" name="Text Placeholder 4"/>
          <p:cNvSpPr>
            <a:spLocks noGrp="1"/>
          </p:cNvSpPr>
          <p:nvPr>
            <p:ph type="body" sz="quarter" idx="14"/>
          </p:nvPr>
        </p:nvSpPr>
        <p:spPr/>
        <p:txBody>
          <a:bodyPr/>
          <a:lstStyle/>
          <a:p>
            <a:r>
              <a:rPr lang="en-US" dirty="0" smtClean="0"/>
              <a:t>Timeline showing 2009 as spot on timeline</a:t>
            </a:r>
          </a:p>
          <a:p>
            <a:endParaRPr lang="en-US" dirty="0"/>
          </a:p>
          <a:p>
            <a:r>
              <a:rPr lang="en-US" dirty="0" smtClean="0"/>
              <a:t>Map of 12 current commission regions</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5</a:t>
            </a:r>
          </a:p>
          <a:p>
            <a:r>
              <a:rPr lang="en-US" dirty="0" smtClean="0"/>
              <a:t>Next = 7</a:t>
            </a:r>
          </a:p>
        </p:txBody>
      </p:sp>
      <p:sp>
        <p:nvSpPr>
          <p:cNvPr id="7" name="Text Placeholder 6"/>
          <p:cNvSpPr>
            <a:spLocks noGrp="1"/>
          </p:cNvSpPr>
          <p:nvPr>
            <p:ph type="body" sz="quarter" idx="16"/>
          </p:nvPr>
        </p:nvSpPr>
        <p:spPr>
          <a:xfrm>
            <a:off x="255271" y="4015310"/>
            <a:ext cx="6602730" cy="1348458"/>
          </a:xfrm>
        </p:spPr>
        <p:txBody>
          <a:bodyPr>
            <a:normAutofit/>
          </a:bodyPr>
          <a:lstStyle/>
          <a:p>
            <a:pPr lvl="2"/>
            <a:r>
              <a:rPr lang="en-US" sz="1200" dirty="0" smtClean="0">
                <a:latin typeface="Times New Roman" panose="02020603050405020304" pitchFamily="18" charset="0"/>
                <a:ea typeface="Calibri" panose="020F0502020204030204" pitchFamily="34" charset="0"/>
                <a:cs typeface="Times New Roman" panose="02020603050405020304" pitchFamily="18" charset="0"/>
              </a:rPr>
              <a:t>2000s</a:t>
            </a:r>
          </a:p>
          <a:p>
            <a:pPr lvl="2"/>
            <a:r>
              <a:rPr lang="en-US" sz="1200" dirty="0" smtClean="0">
                <a:latin typeface="Times New Roman" panose="02020603050405020304" pitchFamily="18" charset="0"/>
                <a:ea typeface="Calibri" panose="020F0502020204030204" pitchFamily="34" charset="0"/>
                <a:cs typeface="Times New Roman" panose="02020603050405020304" pitchFamily="18" charset="0"/>
              </a:rPr>
              <a:t>Regional Commissions (RC)</a:t>
            </a:r>
          </a:p>
          <a:p>
            <a:pPr lvl="2"/>
            <a:r>
              <a:rPr lang="en-US" sz="1200" dirty="0" smtClean="0">
                <a:latin typeface="Times New Roman" panose="02020603050405020304" pitchFamily="18" charset="0"/>
                <a:ea typeface="Calibri" panose="020F0502020204030204" pitchFamily="34" charset="0"/>
                <a:cs typeface="Times New Roman" panose="02020603050405020304" pitchFamily="18" charset="0"/>
              </a:rPr>
              <a:t>DCA</a:t>
            </a:r>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fontScale="92500" lnSpcReduction="10000"/>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As a result of House Bill 1216, the RDCs became  Regional Commissions and eight </a:t>
            </a:r>
            <a:r>
              <a:rPr lang="en-US" dirty="0">
                <a:latin typeface="Calibri" panose="020F0502020204030204" pitchFamily="34" charset="0"/>
                <a:ea typeface="Calibri" panose="020F0502020204030204" pitchFamily="34" charset="0"/>
                <a:cs typeface="Times New Roman" panose="02020603050405020304" pitchFamily="18" charset="0"/>
              </a:rPr>
              <a:t>of the sixteen RDC </a:t>
            </a:r>
            <a:r>
              <a:rPr lang="en-US" dirty="0" smtClean="0">
                <a:latin typeface="Calibri" panose="020F0502020204030204" pitchFamily="34" charset="0"/>
                <a:ea typeface="Calibri" panose="020F0502020204030204" pitchFamily="34" charset="0"/>
                <a:cs typeface="Times New Roman" panose="02020603050405020304" pitchFamily="18" charset="0"/>
              </a:rPr>
              <a:t>regions were combined </a:t>
            </a:r>
            <a:r>
              <a:rPr lang="en-US" dirty="0">
                <a:latin typeface="Calibri" panose="020F0502020204030204" pitchFamily="34" charset="0"/>
                <a:ea typeface="Calibri" panose="020F0502020204030204" pitchFamily="34" charset="0"/>
                <a:cs typeface="Times New Roman" panose="02020603050405020304" pitchFamily="18" charset="0"/>
              </a:rPr>
              <a:t>to form the current twelve RC </a:t>
            </a:r>
            <a:r>
              <a:rPr lang="en-US" dirty="0" smtClean="0">
                <a:latin typeface="Calibri" panose="020F0502020204030204" pitchFamily="34" charset="0"/>
                <a:ea typeface="Calibri" panose="020F0502020204030204" pitchFamily="34" charset="0"/>
                <a:cs typeface="Times New Roman" panose="02020603050405020304" pitchFamily="18" charset="0"/>
              </a:rPr>
              <a:t>regions. The goal was for all Regional Commissions to serve approximately the same population size. The one exception to this is the Atlanta Regional Commission which serves a significantly larger population. State law requires each county and city in  Georgia be a member of the RC whose boundaries include these entities. </a:t>
            </a:r>
            <a:r>
              <a:rPr lang="en-US" dirty="0" smtClean="0"/>
              <a:t>The Georgia  </a:t>
            </a:r>
            <a:r>
              <a:rPr lang="en-US" dirty="0"/>
              <a:t>Department of Community Affairs </a:t>
            </a:r>
            <a:r>
              <a:rPr lang="en-US" dirty="0" smtClean="0"/>
              <a:t>provides </a:t>
            </a:r>
            <a:r>
              <a:rPr lang="en-US" dirty="0"/>
              <a:t>oversight of the RCs and contracts annually with them to provide planning services to local governments.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Georgia is divided into twelve regional commissions, which function as multicounty planning and development agencies."/>
          <p:cNvPicPr>
            <a:picLocks noChangeAspect="1" noChangeArrowheads="1"/>
          </p:cNvPicPr>
          <p:nvPr/>
        </p:nvPicPr>
        <p:blipFill rotWithShape="1">
          <a:blip r:embed="rId3">
            <a:extLst>
              <a:ext uri="{28A0092B-C50C-407E-A947-70E740481C1C}">
                <a14:useLocalDpi xmlns:a14="http://schemas.microsoft.com/office/drawing/2010/main" val="0"/>
              </a:ext>
            </a:extLst>
          </a:blip>
          <a:srcRect l="17600" r="17866"/>
          <a:stretch/>
        </p:blipFill>
        <p:spPr bwMode="auto">
          <a:xfrm>
            <a:off x="1066799" y="625927"/>
            <a:ext cx="2514601" cy="29224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8884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Evolution Check for Understanding</a:t>
            </a:r>
            <a:endParaRPr lang="en-US" dirty="0"/>
          </a:p>
        </p:txBody>
      </p:sp>
      <p:sp>
        <p:nvSpPr>
          <p:cNvPr id="4" name="Text Placeholder 3"/>
          <p:cNvSpPr>
            <a:spLocks noGrp="1"/>
          </p:cNvSpPr>
          <p:nvPr>
            <p:ph type="body" sz="quarter" idx="13"/>
          </p:nvPr>
        </p:nvSpPr>
        <p:spPr/>
        <p:txBody>
          <a:bodyPr/>
          <a:lstStyle/>
          <a:p>
            <a:r>
              <a:rPr lang="en-US" dirty="0" smtClean="0"/>
              <a:t>8</a:t>
            </a:r>
            <a:endParaRPr lang="en-US" dirty="0"/>
          </a:p>
        </p:txBody>
      </p:sp>
      <p:sp>
        <p:nvSpPr>
          <p:cNvPr id="5" name="Text Placeholder 4"/>
          <p:cNvSpPr>
            <a:spLocks noGrp="1"/>
          </p:cNvSpPr>
          <p:nvPr>
            <p:ph type="body" sz="quarter" idx="14"/>
          </p:nvPr>
        </p:nvSpPr>
        <p:spPr/>
        <p:txBody>
          <a:bodyPr/>
          <a:lstStyle/>
          <a:p>
            <a:r>
              <a:rPr lang="en-US" dirty="0" smtClean="0"/>
              <a:t>Multiple Choice</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7</a:t>
            </a:r>
          </a:p>
          <a:p>
            <a:r>
              <a:rPr lang="en-US" dirty="0" smtClean="0"/>
              <a:t>Next = </a:t>
            </a:r>
            <a:r>
              <a:rPr lang="en-US" dirty="0"/>
              <a:t>9</a:t>
            </a:r>
            <a:endParaRPr lang="en-US" dirty="0" smtClean="0"/>
          </a:p>
          <a:p>
            <a:r>
              <a:rPr lang="en-US" dirty="0" smtClean="0"/>
              <a:t>Submit</a:t>
            </a:r>
          </a:p>
        </p:txBody>
      </p:sp>
      <p:sp>
        <p:nvSpPr>
          <p:cNvPr id="7" name="Text Placeholder 6"/>
          <p:cNvSpPr>
            <a:spLocks noGrp="1"/>
          </p:cNvSpPr>
          <p:nvPr>
            <p:ph type="body" sz="quarter" idx="16"/>
          </p:nvPr>
        </p:nvSpPr>
        <p:spPr>
          <a:xfrm>
            <a:off x="255271" y="4015310"/>
            <a:ext cx="6602730" cy="1348458"/>
          </a:xfrm>
        </p:spPr>
        <p:txBody>
          <a:bodyPr>
            <a:normAutofit fontScale="85000" lnSpcReduction="20000"/>
          </a:bodyPr>
          <a:lstStyle/>
          <a:p>
            <a:r>
              <a:rPr lang="en-US" b="1" dirty="0" err="1" smtClean="0"/>
              <a:t>CheckPoint</a:t>
            </a:r>
            <a:r>
              <a:rPr lang="en-US" b="1" dirty="0" smtClean="0"/>
              <a:t> (title)</a:t>
            </a:r>
          </a:p>
          <a:p>
            <a:r>
              <a:rPr lang="en-US" dirty="0" smtClean="0"/>
              <a:t>Select the correct answer from the choices given. Once you have selected an answer for all questions, click submit to see how you did.</a:t>
            </a:r>
          </a:p>
          <a:p>
            <a:endParaRPr lang="en-US" dirty="0" smtClean="0"/>
          </a:p>
          <a:p>
            <a:r>
              <a:rPr lang="en-US" dirty="0"/>
              <a:t>Select the correct name, date, and # of counties in the formation of APDC. </a:t>
            </a:r>
          </a:p>
          <a:p>
            <a:r>
              <a:rPr lang="en-US" dirty="0"/>
              <a:t>Select the correct year, name, and # of regional commissions</a:t>
            </a:r>
            <a:r>
              <a:rPr lang="en-US" dirty="0" smtClean="0"/>
              <a:t>.</a:t>
            </a:r>
          </a:p>
          <a:p>
            <a:r>
              <a:rPr lang="en-US" dirty="0"/>
              <a:t>Select the correct year, name, and # of regional commissions</a:t>
            </a:r>
            <a:r>
              <a:rPr lang="en-US" dirty="0" smtClean="0"/>
              <a:t>.</a:t>
            </a:r>
          </a:p>
          <a:p>
            <a:r>
              <a:rPr lang="en-US" dirty="0"/>
              <a:t>Select each type of entity that served as </a:t>
            </a:r>
            <a:r>
              <a:rPr lang="en-US" dirty="0" smtClean="0"/>
              <a:t>advisors to and/or committees on </a:t>
            </a:r>
            <a:r>
              <a:rPr lang="en-US" dirty="0"/>
              <a:t>the Service Delivery Task </a:t>
            </a:r>
            <a:r>
              <a:rPr lang="en-US" dirty="0" smtClean="0"/>
              <a:t>Force.</a:t>
            </a:r>
          </a:p>
          <a:p>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Time now to </a:t>
            </a:r>
            <a:r>
              <a:rPr lang="en-US" dirty="0"/>
              <a:t>check your understanding of the Evolution of Regional Commissions in Georgia. For each question, select the correct answer from the choices given. Once you have selected an answer for all questions, click submit to see how you did.</a:t>
            </a:r>
          </a:p>
          <a:p>
            <a:endParaRPr lang="en-US" dirty="0"/>
          </a:p>
        </p:txBody>
      </p:sp>
      <p:pic>
        <p:nvPicPr>
          <p:cNvPr id="14" name="Picture 13"/>
          <p:cNvPicPr>
            <a:picLocks noChangeAspect="1"/>
          </p:cNvPicPr>
          <p:nvPr/>
        </p:nvPicPr>
        <p:blipFill>
          <a:blip r:embed="rId3"/>
          <a:stretch>
            <a:fillRect/>
          </a:stretch>
        </p:blipFill>
        <p:spPr>
          <a:xfrm>
            <a:off x="990600" y="1170804"/>
            <a:ext cx="933450" cy="1733550"/>
          </a:xfrm>
          <a:prstGeom prst="rect">
            <a:avLst/>
          </a:prstGeom>
        </p:spPr>
      </p:pic>
    </p:spTree>
    <p:custDataLst>
      <p:tags r:id="rId1"/>
    </p:custDataLst>
    <p:extLst>
      <p:ext uri="{BB962C8B-B14F-4D97-AF65-F5344CB8AC3E}">
        <p14:creationId xmlns:p14="http://schemas.microsoft.com/office/powerpoint/2010/main" val="2926838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0973" y="3769089"/>
            <a:ext cx="1114427"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On Screen Text:</a:t>
            </a:r>
            <a:endParaRPr lang="en-US" sz="1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p:txBody>
          <a:bodyPr/>
          <a:lstStyle/>
          <a:p>
            <a:r>
              <a:rPr lang="en-US" dirty="0" smtClean="0"/>
              <a:t>History of Regional Commissions</a:t>
            </a:r>
            <a:endParaRPr lang="en-US" dirty="0"/>
          </a:p>
        </p:txBody>
      </p:sp>
      <p:sp>
        <p:nvSpPr>
          <p:cNvPr id="3" name="Text Placeholder 2"/>
          <p:cNvSpPr>
            <a:spLocks noGrp="1"/>
          </p:cNvSpPr>
          <p:nvPr>
            <p:ph type="body" sz="quarter" idx="11"/>
          </p:nvPr>
        </p:nvSpPr>
        <p:spPr/>
        <p:txBody>
          <a:bodyPr/>
          <a:lstStyle/>
          <a:p>
            <a:r>
              <a:rPr lang="en-US" dirty="0" smtClean="0"/>
              <a:t>Evolution Check Feedback</a:t>
            </a:r>
            <a:endParaRPr lang="en-US" dirty="0"/>
          </a:p>
        </p:txBody>
      </p:sp>
      <p:sp>
        <p:nvSpPr>
          <p:cNvPr id="4" name="Text Placeholder 3"/>
          <p:cNvSpPr>
            <a:spLocks noGrp="1"/>
          </p:cNvSpPr>
          <p:nvPr>
            <p:ph type="body" sz="quarter" idx="13"/>
          </p:nvPr>
        </p:nvSpPr>
        <p:spPr/>
        <p:txBody>
          <a:bodyPr/>
          <a:lstStyle/>
          <a:p>
            <a:r>
              <a:rPr lang="en-US" dirty="0" smtClean="0"/>
              <a:t>9</a:t>
            </a:r>
            <a:endParaRPr lang="en-US" dirty="0"/>
          </a:p>
        </p:txBody>
      </p:sp>
      <p:sp>
        <p:nvSpPr>
          <p:cNvPr id="5" name="Text Placeholder 4"/>
          <p:cNvSpPr>
            <a:spLocks noGrp="1"/>
          </p:cNvSpPr>
          <p:nvPr>
            <p:ph type="body" sz="quarter" idx="14"/>
          </p:nvPr>
        </p:nvSpPr>
        <p:spPr/>
        <p:txBody>
          <a:bodyPr/>
          <a:lstStyle/>
          <a:p>
            <a:r>
              <a:rPr lang="en-US" dirty="0" smtClean="0"/>
              <a:t>Present feedback</a:t>
            </a:r>
            <a:endParaRPr lang="en-US" dirty="0"/>
          </a:p>
        </p:txBody>
      </p:sp>
      <p:sp>
        <p:nvSpPr>
          <p:cNvPr id="6" name="Text Placeholder 5"/>
          <p:cNvSpPr>
            <a:spLocks noGrp="1"/>
          </p:cNvSpPr>
          <p:nvPr>
            <p:ph type="body" sz="quarter" idx="15"/>
          </p:nvPr>
        </p:nvSpPr>
        <p:spPr/>
        <p:txBody>
          <a:bodyPr/>
          <a:lstStyle/>
          <a:p>
            <a:r>
              <a:rPr lang="en-US" dirty="0" smtClean="0"/>
              <a:t>Slide advances by user</a:t>
            </a:r>
          </a:p>
          <a:p>
            <a:r>
              <a:rPr lang="en-US" dirty="0" smtClean="0"/>
              <a:t>Previous = 8</a:t>
            </a:r>
          </a:p>
          <a:p>
            <a:r>
              <a:rPr lang="en-US" dirty="0" smtClean="0"/>
              <a:t>Next = 10</a:t>
            </a:r>
          </a:p>
        </p:txBody>
      </p:sp>
      <p:sp>
        <p:nvSpPr>
          <p:cNvPr id="7" name="Text Placeholder 6"/>
          <p:cNvSpPr>
            <a:spLocks noGrp="1"/>
          </p:cNvSpPr>
          <p:nvPr>
            <p:ph type="body" sz="quarter" idx="16"/>
          </p:nvPr>
        </p:nvSpPr>
        <p:spPr>
          <a:xfrm>
            <a:off x="255271" y="4015310"/>
            <a:ext cx="6602730" cy="1348458"/>
          </a:xfrm>
        </p:spPr>
        <p:txBody>
          <a:bodyPr/>
          <a:lstStyle/>
          <a:p>
            <a:r>
              <a:rPr lang="en-US" dirty="0" smtClean="0"/>
              <a:t>How did you do?</a:t>
            </a:r>
          </a:p>
          <a:p>
            <a:r>
              <a:rPr lang="en-US" dirty="0" smtClean="0"/>
              <a:t>PRESENT APPLICABLE FEEDBACK INCLUDING CORRECT ANSWER(S)</a:t>
            </a:r>
            <a:endParaRPr lang="en-US" dirty="0"/>
          </a:p>
        </p:txBody>
      </p:sp>
      <p:sp>
        <p:nvSpPr>
          <p:cNvPr id="8" name="Text Placeholder 7"/>
          <p:cNvSpPr>
            <a:spLocks noGrp="1"/>
          </p:cNvSpPr>
          <p:nvPr>
            <p:ph type="body" sz="quarter" idx="17"/>
          </p:nvPr>
        </p:nvSpPr>
        <p:spPr/>
        <p:txBody>
          <a:bodyPr/>
          <a:lstStyle/>
          <a:p>
            <a:endParaRPr lang="en-US"/>
          </a:p>
        </p:txBody>
      </p:sp>
      <p:cxnSp>
        <p:nvCxnSpPr>
          <p:cNvPr id="10" name="Straight Connector 9"/>
          <p:cNvCxnSpPr/>
          <p:nvPr/>
        </p:nvCxnSpPr>
        <p:spPr>
          <a:xfrm>
            <a:off x="209548" y="3810000"/>
            <a:ext cx="6677027" cy="0"/>
          </a:xfrm>
          <a:prstGeom prst="line">
            <a:avLst/>
          </a:prstGeom>
        </p:spPr>
        <p:style>
          <a:lnRef idx="1">
            <a:schemeClr val="dk1"/>
          </a:lnRef>
          <a:fillRef idx="0">
            <a:schemeClr val="dk1"/>
          </a:fillRef>
          <a:effectRef idx="0">
            <a:schemeClr val="dk1"/>
          </a:effectRef>
          <a:fontRef idx="minor">
            <a:schemeClr val="tx1"/>
          </a:fontRef>
        </p:style>
      </p:cxnSp>
      <p:sp>
        <p:nvSpPr>
          <p:cNvPr id="15" name="Text Placeholder 6"/>
          <p:cNvSpPr>
            <a:spLocks noGrp="1"/>
          </p:cNvSpPr>
          <p:nvPr/>
        </p:nvSpPr>
        <p:spPr>
          <a:xfrm>
            <a:off x="283845" y="5569077"/>
            <a:ext cx="8705850" cy="984124"/>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How did you do?</a:t>
            </a:r>
            <a:endParaRPr lang="en-US" dirty="0"/>
          </a:p>
        </p:txBody>
      </p:sp>
      <p:pic>
        <p:nvPicPr>
          <p:cNvPr id="12" name="Picture 11"/>
          <p:cNvPicPr>
            <a:picLocks noChangeAspect="1"/>
          </p:cNvPicPr>
          <p:nvPr/>
        </p:nvPicPr>
        <p:blipFill>
          <a:blip r:embed="rId3"/>
          <a:stretch>
            <a:fillRect/>
          </a:stretch>
        </p:blipFill>
        <p:spPr>
          <a:xfrm>
            <a:off x="5000626" y="1358837"/>
            <a:ext cx="1247775" cy="1752600"/>
          </a:xfrm>
          <a:prstGeom prst="rect">
            <a:avLst/>
          </a:prstGeom>
        </p:spPr>
      </p:pic>
    </p:spTree>
    <p:custDataLst>
      <p:tags r:id="rId1"/>
    </p:custDataLst>
    <p:extLst>
      <p:ext uri="{BB962C8B-B14F-4D97-AF65-F5344CB8AC3E}">
        <p14:creationId xmlns:p14="http://schemas.microsoft.com/office/powerpoint/2010/main" val="410204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3826</Words>
  <Application>Microsoft Macintosh PowerPoint</Application>
  <PresentationFormat>On-screen Show (4:3)</PresentationFormat>
  <Paragraphs>498</Paragraphs>
  <Slides>33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ＭＳ Ｐゴシック</vt:lpstr>
      <vt:lpstr>Times</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Nora Cloonan</cp:lastModifiedBy>
  <cp:revision>112</cp:revision>
  <dcterms:created xsi:type="dcterms:W3CDTF">2009-06-29T01:40:26Z</dcterms:created>
  <dcterms:modified xsi:type="dcterms:W3CDTF">2016-03-27T16:50:55Z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61B205ED-471C-477A-A13D-7CC2D27ADD21</vt:lpwstr>
  </property>
  <property fmtid="{D5CDD505-2E9C-101B-9397-08002B2CF9AE}" pid="3" name="ArticulatePath">
    <vt:lpwstr>visual-template2_Goldman</vt:lpwstr>
  </property>
</Properties>
</file>